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5" r:id="rId2"/>
    <p:sldId id="316" r:id="rId3"/>
    <p:sldId id="256" r:id="rId4"/>
    <p:sldId id="320" r:id="rId5"/>
    <p:sldId id="318" r:id="rId6"/>
    <p:sldId id="257" r:id="rId7"/>
    <p:sldId id="259" r:id="rId8"/>
    <p:sldId id="260" r:id="rId9"/>
    <p:sldId id="321" r:id="rId10"/>
    <p:sldId id="322" r:id="rId11"/>
    <p:sldId id="319" r:id="rId12"/>
    <p:sldId id="263" r:id="rId13"/>
    <p:sldId id="265" r:id="rId14"/>
    <p:sldId id="266" r:id="rId15"/>
    <p:sldId id="267" r:id="rId16"/>
    <p:sldId id="323" r:id="rId17"/>
    <p:sldId id="324" r:id="rId18"/>
    <p:sldId id="270" r:id="rId19"/>
    <p:sldId id="317" r:id="rId20"/>
    <p:sldId id="271" r:id="rId21"/>
    <p:sldId id="272" r:id="rId22"/>
    <p:sldId id="326" r:id="rId23"/>
    <p:sldId id="273" r:id="rId24"/>
    <p:sldId id="274" r:id="rId25"/>
    <p:sldId id="275" r:id="rId26"/>
    <p:sldId id="277" r:id="rId27"/>
    <p:sldId id="276" r:id="rId28"/>
    <p:sldId id="278" r:id="rId29"/>
    <p:sldId id="279" r:id="rId30"/>
    <p:sldId id="280" r:id="rId31"/>
    <p:sldId id="281" r:id="rId32"/>
    <p:sldId id="282" r:id="rId33"/>
    <p:sldId id="338" r:id="rId34"/>
    <p:sldId id="327" r:id="rId35"/>
    <p:sldId id="283" r:id="rId36"/>
    <p:sldId id="284" r:id="rId37"/>
    <p:sldId id="285" r:id="rId38"/>
    <p:sldId id="286" r:id="rId39"/>
    <p:sldId id="328" r:id="rId40"/>
    <p:sldId id="329" r:id="rId41"/>
    <p:sldId id="288" r:id="rId42"/>
    <p:sldId id="289" r:id="rId43"/>
    <p:sldId id="290" r:id="rId44"/>
    <p:sldId id="336" r:id="rId45"/>
    <p:sldId id="291" r:id="rId46"/>
    <p:sldId id="337" r:id="rId47"/>
    <p:sldId id="292" r:id="rId48"/>
    <p:sldId id="334" r:id="rId49"/>
    <p:sldId id="335" r:id="rId50"/>
    <p:sldId id="293" r:id="rId51"/>
    <p:sldId id="294" r:id="rId52"/>
    <p:sldId id="295" r:id="rId53"/>
    <p:sldId id="297" r:id="rId54"/>
    <p:sldId id="330" r:id="rId55"/>
    <p:sldId id="299" r:id="rId56"/>
    <p:sldId id="298" r:id="rId57"/>
    <p:sldId id="300" r:id="rId58"/>
    <p:sldId id="301" r:id="rId59"/>
    <p:sldId id="302" r:id="rId60"/>
    <p:sldId id="331" r:id="rId61"/>
    <p:sldId id="332" r:id="rId62"/>
    <p:sldId id="333" r:id="rId63"/>
    <p:sldId id="303" r:id="rId64"/>
    <p:sldId id="307" r:id="rId65"/>
    <p:sldId id="306" r:id="rId66"/>
    <p:sldId id="309" r:id="rId67"/>
    <p:sldId id="310" r:id="rId68"/>
    <p:sldId id="311" r:id="rId69"/>
    <p:sldId id="313" r:id="rId70"/>
    <p:sldId id="314" r:id="rId71"/>
    <p:sldId id="308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312" userDrawn="1">
          <p15:clr>
            <a:srgbClr val="A4A3A4"/>
          </p15:clr>
        </p15:guide>
        <p15:guide id="4" orient="horz" pos="4008" userDrawn="1">
          <p15:clr>
            <a:srgbClr val="A4A3A4"/>
          </p15:clr>
        </p15:guide>
        <p15:guide id="5" userDrawn="1">
          <p15:clr>
            <a:srgbClr val="A4A3A4"/>
          </p15:clr>
        </p15:guide>
        <p15:guide id="6" pos="5448" userDrawn="1">
          <p15:clr>
            <a:srgbClr val="A4A3A4"/>
          </p15:clr>
        </p15:guide>
        <p15:guide id="7" pos="312" userDrawn="1">
          <p15:clr>
            <a:srgbClr val="A4A3A4"/>
          </p15:clr>
        </p15:guide>
        <p15:guide id="8" orient="horz" pos="1224" userDrawn="1">
          <p15:clr>
            <a:srgbClr val="A4A3A4"/>
          </p15:clr>
        </p15:guide>
        <p15:guide id="10" orient="horz" pos="4320" userDrawn="1">
          <p15:clr>
            <a:srgbClr val="A4A3A4"/>
          </p15:clr>
        </p15:guide>
        <p15:guide id="11" orient="horz" pos="1752" userDrawn="1">
          <p15:clr>
            <a:srgbClr val="A4A3A4"/>
          </p15:clr>
        </p15:guide>
        <p15:guide id="12" orient="horz" pos="2160" userDrawn="1">
          <p15:clr>
            <a:srgbClr val="A4A3A4"/>
          </p15:clr>
        </p15:guide>
        <p15:guide id="13" orient="horz" pos="336" userDrawn="1">
          <p15:clr>
            <a:srgbClr val="A4A3A4"/>
          </p15:clr>
        </p15:guide>
        <p15:guide id="14" pos="2016" userDrawn="1">
          <p15:clr>
            <a:srgbClr val="A4A3A4"/>
          </p15:clr>
        </p15:guide>
        <p15:guide id="15" pos="2856" userDrawn="1">
          <p15:clr>
            <a:srgbClr val="A4A3A4"/>
          </p15:clr>
        </p15:guide>
        <p15:guide id="16" pos="2904" userDrawn="1">
          <p15:clr>
            <a:srgbClr val="A4A3A4"/>
          </p15:clr>
        </p15:guide>
        <p15:guide id="17" pos="32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B3B8B1"/>
    <a:srgbClr val="777E86"/>
    <a:srgbClr val="D5C9C0"/>
    <a:srgbClr val="DAC39A"/>
    <a:srgbClr val="C7AE88"/>
    <a:srgbClr val="6F6E77"/>
    <a:srgbClr val="9792A2"/>
    <a:srgbClr val="707E7B"/>
    <a:srgbClr val="7A7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704" y="1908"/>
      </p:cViewPr>
      <p:guideLst>
        <p:guide pos="2880"/>
        <p:guide orient="horz" pos="312"/>
        <p:guide orient="horz" pos="4008"/>
        <p:guide/>
        <p:guide pos="5448"/>
        <p:guide pos="312"/>
        <p:guide orient="horz" pos="1224"/>
        <p:guide orient="horz" pos="4320"/>
        <p:guide orient="horz" pos="1752"/>
        <p:guide orient="horz" pos="2160"/>
        <p:guide orient="horz" pos="336"/>
        <p:guide pos="2016"/>
        <p:guide pos="2856"/>
        <p:guide pos="2904"/>
        <p:guide pos="32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51886-6FA1-4317-B553-FA2A35AEE2D8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8E4A5-B25E-43B2-9AFC-41BA371C7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0506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51886-6FA1-4317-B553-FA2A35AEE2D8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8E4A5-B25E-43B2-9AFC-41BA371C7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20663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51886-6FA1-4317-B553-FA2A35AEE2D8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8E4A5-B25E-43B2-9AFC-41BA371C7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0279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51886-6FA1-4317-B553-FA2A35AEE2D8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8E4A5-B25E-43B2-9AFC-41BA371C7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1665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51886-6FA1-4317-B553-FA2A35AEE2D8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8E4A5-B25E-43B2-9AFC-41BA371C7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60715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51886-6FA1-4317-B553-FA2A35AEE2D8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8E4A5-B25E-43B2-9AFC-41BA371C7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13737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51886-6FA1-4317-B553-FA2A35AEE2D8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8E4A5-B25E-43B2-9AFC-41BA371C7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56439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51886-6FA1-4317-B553-FA2A35AEE2D8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8E4A5-B25E-43B2-9AFC-41BA371C7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42432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51886-6FA1-4317-B553-FA2A35AEE2D8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8E4A5-B25E-43B2-9AFC-41BA371C7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69491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51886-6FA1-4317-B553-FA2A35AEE2D8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8E4A5-B25E-43B2-9AFC-41BA371C7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234233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51886-6FA1-4317-B553-FA2A35AEE2D8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8E4A5-B25E-43B2-9AFC-41BA371C7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16955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F51886-6FA1-4317-B553-FA2A35AEE2D8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88E4A5-B25E-43B2-9AFC-41BA371C7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75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wmf"/><Relationship Id="rId7" Type="http://schemas.openxmlformats.org/officeDocument/2006/relationships/image" Target="../media/image30.jpeg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1.jpeg"/><Relationship Id="rId4" Type="http://schemas.openxmlformats.org/officeDocument/2006/relationships/oleObject" Target="../embeddings/oleObject5.bin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C0023B1-B6E8-94E6-B092-BB7C8A6576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8872977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657600" imgH="2743200" progId="Photoshop.Image.12">
                  <p:embed/>
                </p:oleObj>
              </mc:Choice>
              <mc:Fallback>
                <p:oleObj name="Image" r:id="rId2" imgW="3657600" imgH="2743200" progId="Photoshop.Image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2C0023B1-B6E8-94E6-B092-BB7C8A6576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7354469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E8E2D-7985-E911-058A-EAFB27887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4D83CA-E2CC-95E6-E052-A545E0BB8DE4}"/>
              </a:ext>
            </a:extLst>
          </p:cNvPr>
          <p:cNvSpPr/>
          <p:nvPr/>
        </p:nvSpPr>
        <p:spPr>
          <a:xfrm>
            <a:off x="4610106" y="0"/>
            <a:ext cx="4533898" cy="685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CD7128-6B2C-2FE7-4614-2F2420611C87}"/>
              </a:ext>
            </a:extLst>
          </p:cNvPr>
          <p:cNvSpPr txBox="1"/>
          <p:nvPr/>
        </p:nvSpPr>
        <p:spPr>
          <a:xfrm>
            <a:off x="4610104" y="359734"/>
            <a:ext cx="453390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Soprano solo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&amp; CHORUS OF JEWISH WOMEN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D3B1CA-C457-99EE-763F-A37E77E083CA}"/>
              </a:ext>
            </a:extLst>
          </p:cNvPr>
          <p:cNvSpPr txBox="1"/>
          <p:nvPr/>
        </p:nvSpPr>
        <p:spPr>
          <a:xfrm>
            <a:off x="5105400" y="2113537"/>
            <a:ext cx="3568046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O God, the heathen have come into Thine inheritance ; </a:t>
            </a:r>
          </a:p>
          <a:p>
            <a:pPr>
              <a:spcBef>
                <a:spcPts val="30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Thy holy temple have they defiled, and made Jerusalem an heap of stones.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71A4B79-22AE-AACD-01D2-61DB68776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3" r="36488"/>
          <a:stretch/>
        </p:blipFill>
        <p:spPr bwMode="auto">
          <a:xfrm>
            <a:off x="-3" y="0"/>
            <a:ext cx="4533901" cy="684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702521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F55A1-9173-06AC-B118-9DCD9F1D6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1842CD2-E548-10EE-2231-EDEA524A9C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t="9984" r="45382" b="1555"/>
          <a:stretch/>
        </p:blipFill>
        <p:spPr bwMode="auto">
          <a:xfrm>
            <a:off x="1" y="0"/>
            <a:ext cx="4533900" cy="6858000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51BD3E-0EC2-82F7-2123-F1C9003EDCF5}"/>
              </a:ext>
            </a:extLst>
          </p:cNvPr>
          <p:cNvSpPr/>
          <p:nvPr/>
        </p:nvSpPr>
        <p:spPr>
          <a:xfrm>
            <a:off x="4610100" y="0"/>
            <a:ext cx="4532678" cy="685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6F1109-E493-BB44-7BF2-F2A2745ED139}"/>
              </a:ext>
            </a:extLst>
          </p:cNvPr>
          <p:cNvSpPr txBox="1"/>
          <p:nvPr/>
        </p:nvSpPr>
        <p:spPr>
          <a:xfrm>
            <a:off x="5185699" y="2971819"/>
            <a:ext cx="3543300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Down with them !  </a:t>
            </a:r>
          </a:p>
          <a:p>
            <a:pPr>
              <a:spcBef>
                <a:spcPts val="30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Come, let us make </a:t>
            </a:r>
            <a:r>
              <a:rPr lang="en-US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havock</a:t>
            </a: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 of them altogether.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7C08F2-2191-B7C8-8B66-D7B8CA4161A2}"/>
              </a:ext>
            </a:extLst>
          </p:cNvPr>
          <p:cNvSpPr txBox="1"/>
          <p:nvPr/>
        </p:nvSpPr>
        <p:spPr>
          <a:xfrm>
            <a:off x="4611323" y="318691"/>
            <a:ext cx="4532677" cy="18466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800" dirty="0">
                <a:solidFill>
                  <a:schemeClr val="bg1"/>
                </a:solidFill>
                <a:latin typeface="Perpetua Titling MT" panose="02020502060505020804" pitchFamily="18" charset="0"/>
              </a:rPr>
              <a:t>Chorus of Assyrian warriors</a:t>
            </a:r>
          </a:p>
        </p:txBody>
      </p:sp>
    </p:spTree>
    <p:extLst>
      <p:ext uri="{BB962C8B-B14F-4D97-AF65-F5344CB8AC3E}">
        <p14:creationId xmlns:p14="http://schemas.microsoft.com/office/powerpoint/2010/main" val="329754134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E92331-C342-9E97-7F51-8CE9A1183661}"/>
              </a:ext>
            </a:extLst>
          </p:cNvPr>
          <p:cNvSpPr/>
          <p:nvPr/>
        </p:nvSpPr>
        <p:spPr>
          <a:xfrm>
            <a:off x="4611322" y="0"/>
            <a:ext cx="4532678" cy="685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DC15FF-7EA0-0133-7840-B7FE0347D817}"/>
              </a:ext>
            </a:extLst>
          </p:cNvPr>
          <p:cNvSpPr txBox="1"/>
          <p:nvPr/>
        </p:nvSpPr>
        <p:spPr>
          <a:xfrm>
            <a:off x="5105400" y="2524921"/>
            <a:ext cx="36764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Let us burn up the houses of God in the land.</a:t>
            </a:r>
          </a:p>
          <a:p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Down with them, down with them, even unto the ground.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A37046-6CC7-2B2C-8A09-84110A82F7BF}"/>
              </a:ext>
            </a:extLst>
          </p:cNvPr>
          <p:cNvSpPr txBox="1"/>
          <p:nvPr/>
        </p:nvSpPr>
        <p:spPr>
          <a:xfrm>
            <a:off x="4620749" y="339131"/>
            <a:ext cx="4532677" cy="18466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800" dirty="0">
                <a:solidFill>
                  <a:schemeClr val="bg1"/>
                </a:solidFill>
                <a:latin typeface="Perpetua Titling MT" panose="02020502060505020804" pitchFamily="18" charset="0"/>
              </a:rPr>
              <a:t>Chorus of Assyrian warriors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67E2D26-8A8D-5302-29C0-E53F6F87F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t="9984" r="45382" b="1555"/>
          <a:stretch/>
        </p:blipFill>
        <p:spPr bwMode="auto">
          <a:xfrm>
            <a:off x="1" y="0"/>
            <a:ext cx="4533900" cy="6858000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510011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C073C6D-FF54-945D-F015-8EEDBA89E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8" t="1548" r="11508" b="-425"/>
          <a:stretch/>
        </p:blipFill>
        <p:spPr bwMode="auto">
          <a:xfrm>
            <a:off x="0" y="0"/>
            <a:ext cx="4533900" cy="6906125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21F3AF-0017-6B54-3384-D8A60F632FFF}"/>
              </a:ext>
            </a:extLst>
          </p:cNvPr>
          <p:cNvSpPr/>
          <p:nvPr/>
        </p:nvSpPr>
        <p:spPr>
          <a:xfrm>
            <a:off x="4610103" y="0"/>
            <a:ext cx="4533898" cy="685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B8F403-AF2A-2253-6653-5DEA699D4979}"/>
              </a:ext>
            </a:extLst>
          </p:cNvPr>
          <p:cNvSpPr txBox="1"/>
          <p:nvPr/>
        </p:nvSpPr>
        <p:spPr>
          <a:xfrm>
            <a:off x="5341620" y="2273116"/>
            <a:ext cx="3172326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O daughter of Babylon, wasted with misery ; </a:t>
            </a:r>
          </a:p>
          <a:p>
            <a:pPr>
              <a:spcBef>
                <a:spcPts val="30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yea, happy shall he be that </a:t>
            </a:r>
            <a:r>
              <a:rPr lang="en-US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rewardeth</a:t>
            </a: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 thee as thou hast served us.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267588-48F7-07E1-47A1-36CBD9087557}"/>
              </a:ext>
            </a:extLst>
          </p:cNvPr>
          <p:cNvSpPr txBox="1"/>
          <p:nvPr/>
        </p:nvSpPr>
        <p:spPr>
          <a:xfrm>
            <a:off x="4610103" y="360544"/>
            <a:ext cx="4533897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Soprano solo &amp;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Chorus Of </a:t>
            </a:r>
            <a:r>
              <a:rPr lang="en-US" sz="3200" dirty="0" err="1">
                <a:solidFill>
                  <a:schemeClr val="bg1"/>
                </a:solidFill>
                <a:latin typeface="Perpetua Titling MT" panose="02020502060505020804" pitchFamily="18" charset="0"/>
              </a:rPr>
              <a:t>jewish</a:t>
            </a:r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 women</a:t>
            </a:r>
          </a:p>
        </p:txBody>
      </p:sp>
    </p:spTree>
    <p:extLst>
      <p:ext uri="{BB962C8B-B14F-4D97-AF65-F5344CB8AC3E}">
        <p14:creationId xmlns:p14="http://schemas.microsoft.com/office/powerpoint/2010/main" val="399500204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3F702DC-013E-0E3B-C5EA-B84890CF3D96}"/>
              </a:ext>
            </a:extLst>
          </p:cNvPr>
          <p:cNvSpPr/>
          <p:nvPr/>
        </p:nvSpPr>
        <p:spPr>
          <a:xfrm>
            <a:off x="4610103" y="0"/>
            <a:ext cx="4533898" cy="685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38694D-E0F3-4901-F105-F8D5B50E0A27}"/>
              </a:ext>
            </a:extLst>
          </p:cNvPr>
          <p:cNvSpPr txBox="1"/>
          <p:nvPr/>
        </p:nvSpPr>
        <p:spPr>
          <a:xfrm>
            <a:off x="5010265" y="2196114"/>
            <a:ext cx="3941230" cy="423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1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Blessed shall he be that </a:t>
            </a:r>
            <a:r>
              <a:rPr lang="en-US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seeketh</a:t>
            </a: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 revenge on Babylon.</a:t>
            </a:r>
          </a:p>
          <a:p>
            <a:pPr>
              <a:spcBef>
                <a:spcPts val="21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By the waters of Babylon, we sat down and wept ; when we remembered thee,   O Sion.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CD9677-B60A-F148-53FB-E2C23D4D6E6B}"/>
              </a:ext>
            </a:extLst>
          </p:cNvPr>
          <p:cNvSpPr txBox="1"/>
          <p:nvPr/>
        </p:nvSpPr>
        <p:spPr>
          <a:xfrm>
            <a:off x="4610103" y="360544"/>
            <a:ext cx="4533897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Soprano solo &amp;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Chorus Of </a:t>
            </a:r>
            <a:r>
              <a:rPr lang="en-US" sz="3200" dirty="0" err="1">
                <a:solidFill>
                  <a:schemeClr val="bg1"/>
                </a:solidFill>
                <a:latin typeface="Perpetua Titling MT" panose="02020502060505020804" pitchFamily="18" charset="0"/>
              </a:rPr>
              <a:t>jewish</a:t>
            </a:r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 women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C89345-C74B-CCDF-268B-0F1571477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8" t="1548" r="11508" b="-425"/>
          <a:stretch/>
        </p:blipFill>
        <p:spPr bwMode="auto">
          <a:xfrm>
            <a:off x="0" y="0"/>
            <a:ext cx="4533900" cy="6906125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295112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728E66-DD18-9B53-D2AC-E779FDEE5F72}"/>
              </a:ext>
            </a:extLst>
          </p:cNvPr>
          <p:cNvSpPr/>
          <p:nvPr/>
        </p:nvSpPr>
        <p:spPr>
          <a:xfrm>
            <a:off x="4610103" y="0"/>
            <a:ext cx="4533898" cy="685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6491D1-2AAC-A92D-7FE8-1E8B2B267BFE}"/>
              </a:ext>
            </a:extLst>
          </p:cNvPr>
          <p:cNvSpPr txBox="1"/>
          <p:nvPr/>
        </p:nvSpPr>
        <p:spPr>
          <a:xfrm>
            <a:off x="5105400" y="1175834"/>
            <a:ext cx="362471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The heathen shall fear Thy name, O Lord, </a:t>
            </a:r>
          </a:p>
          <a:p>
            <a:pPr>
              <a:spcBef>
                <a:spcPts val="30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And all the kings of the earth Thy Majesty !</a:t>
            </a:r>
          </a:p>
          <a:p>
            <a:pPr>
              <a:spcBef>
                <a:spcPts val="30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When the Lord shall build up Sion, and when His glory shall appear.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0395BB-3ABD-873C-5384-B6AB197919AB}"/>
              </a:ext>
            </a:extLst>
          </p:cNvPr>
          <p:cNvSpPr txBox="1"/>
          <p:nvPr/>
        </p:nvSpPr>
        <p:spPr>
          <a:xfrm>
            <a:off x="4610103" y="360544"/>
            <a:ext cx="453389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chorus</a:t>
            </a:r>
          </a:p>
        </p:txBody>
      </p:sp>
      <p:pic>
        <p:nvPicPr>
          <p:cNvPr id="11" name="Picture 10" descr="A painting of a person in a blue robe&#10;&#10;Description automatically generated">
            <a:extLst>
              <a:ext uri="{FF2B5EF4-FFF2-40B4-BE49-F238E27FC236}">
                <a16:creationId xmlns:a16="http://schemas.microsoft.com/office/drawing/2014/main" id="{DD65EA50-A779-1B4A-FC10-1A1213726C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"/>
          <a:stretch/>
        </p:blipFill>
        <p:spPr>
          <a:xfrm>
            <a:off x="0" y="0"/>
            <a:ext cx="4533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4006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D5D12-E6DF-EF8C-C197-8551F5691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DD990E-0498-1208-FE6B-6105D91EBC67}"/>
              </a:ext>
            </a:extLst>
          </p:cNvPr>
          <p:cNvSpPr/>
          <p:nvPr/>
        </p:nvSpPr>
        <p:spPr>
          <a:xfrm>
            <a:off x="4610103" y="0"/>
            <a:ext cx="4533898" cy="685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645C9D-E14D-D3B8-D5E7-2E00A77B5827}"/>
              </a:ext>
            </a:extLst>
          </p:cNvPr>
          <p:cNvSpPr txBox="1"/>
          <p:nvPr/>
        </p:nvSpPr>
        <p:spPr>
          <a:xfrm>
            <a:off x="4610103" y="360544"/>
            <a:ext cx="453389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chorus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2A7030-FB25-7F3A-AD36-18F9B062C552}"/>
              </a:ext>
            </a:extLst>
          </p:cNvPr>
          <p:cNvSpPr txBox="1"/>
          <p:nvPr/>
        </p:nvSpPr>
        <p:spPr>
          <a:xfrm>
            <a:off x="5206867" y="1688156"/>
            <a:ext cx="341295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O Jerusalem, look about thee towards the east, </a:t>
            </a:r>
          </a:p>
          <a:p>
            <a:pPr>
              <a:spcBef>
                <a:spcPts val="30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And behold the joy that cometh unto thee from God.</a:t>
            </a:r>
          </a:p>
        </p:txBody>
      </p:sp>
      <p:pic>
        <p:nvPicPr>
          <p:cNvPr id="9" name="Picture 8" descr="A painting of a person in a blue robe&#10;&#10;Description automatically generated">
            <a:extLst>
              <a:ext uri="{FF2B5EF4-FFF2-40B4-BE49-F238E27FC236}">
                <a16:creationId xmlns:a16="http://schemas.microsoft.com/office/drawing/2014/main" id="{84EA2060-74CC-9368-CD86-F195E6F7EB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"/>
          <a:stretch/>
        </p:blipFill>
        <p:spPr>
          <a:xfrm>
            <a:off x="0" y="0"/>
            <a:ext cx="4533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89479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40E9A-F437-D43A-2F0E-F43FDD95D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471102-D8D3-BEB8-E01B-9536B24C8065}"/>
              </a:ext>
            </a:extLst>
          </p:cNvPr>
          <p:cNvSpPr/>
          <p:nvPr/>
        </p:nvSpPr>
        <p:spPr>
          <a:xfrm>
            <a:off x="4610103" y="0"/>
            <a:ext cx="4533898" cy="685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2DEF9E-794D-90FA-3030-4D0BAB2EC712}"/>
              </a:ext>
            </a:extLst>
          </p:cNvPr>
          <p:cNvSpPr txBox="1"/>
          <p:nvPr/>
        </p:nvSpPr>
        <p:spPr>
          <a:xfrm>
            <a:off x="4610103" y="360544"/>
            <a:ext cx="453389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chorus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D30F1C-BFAA-45DF-EB11-30B4D5B700F2}"/>
              </a:ext>
            </a:extLst>
          </p:cNvPr>
          <p:cNvSpPr txBox="1"/>
          <p:nvPr/>
        </p:nvSpPr>
        <p:spPr>
          <a:xfrm>
            <a:off x="5207164" y="1305863"/>
            <a:ext cx="3441536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For lo ! Thy sons come, whom thou </a:t>
            </a:r>
            <a:r>
              <a:rPr lang="en-US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sentest</a:t>
            </a: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 away ; </a:t>
            </a:r>
          </a:p>
          <a:p>
            <a:pPr>
              <a:spcBef>
                <a:spcPts val="30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They come gathered together from the east to the west by the word of the Holy One, rejoicing in the glory of God.</a:t>
            </a:r>
          </a:p>
        </p:txBody>
      </p:sp>
      <p:pic>
        <p:nvPicPr>
          <p:cNvPr id="8" name="Picture 7" descr="A painting of a person in a blue robe&#10;&#10;Description automatically generated">
            <a:extLst>
              <a:ext uri="{FF2B5EF4-FFF2-40B4-BE49-F238E27FC236}">
                <a16:creationId xmlns:a16="http://schemas.microsoft.com/office/drawing/2014/main" id="{BEE20ABC-F82D-26D3-C488-A2C910EA4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"/>
          <a:stretch/>
        </p:blipFill>
        <p:spPr>
          <a:xfrm>
            <a:off x="0" y="0"/>
            <a:ext cx="4533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73369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y the Waters of Babylon Drawing by Anthony Vandyke Copley Fielding">
            <a:extLst>
              <a:ext uri="{FF2B5EF4-FFF2-40B4-BE49-F238E27FC236}">
                <a16:creationId xmlns:a16="http://schemas.microsoft.com/office/drawing/2014/main" id="{4EA5539D-77E8-410B-CA83-DB46E7AC9C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" t="-294" r="-6977" b="-383"/>
          <a:stretch/>
        </p:blipFill>
        <p:spPr bwMode="auto">
          <a:xfrm>
            <a:off x="0" y="-15324"/>
            <a:ext cx="9823450" cy="691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8A1E6D-1D06-A7DA-0280-EA2991CCADA8}"/>
              </a:ext>
            </a:extLst>
          </p:cNvPr>
          <p:cNvSpPr txBox="1"/>
          <p:nvPr/>
        </p:nvSpPr>
        <p:spPr>
          <a:xfrm>
            <a:off x="3022600" y="1149350"/>
            <a:ext cx="6121400" cy="9541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600" dirty="0">
                <a:latin typeface="Perpetua Titling MT" panose="02020502060505020804" pitchFamily="18" charset="0"/>
              </a:rPr>
              <a:t>INTERMISSION</a:t>
            </a:r>
          </a:p>
        </p:txBody>
      </p:sp>
    </p:spTree>
    <p:extLst>
      <p:ext uri="{BB962C8B-B14F-4D97-AF65-F5344CB8AC3E}">
        <p14:creationId xmlns:p14="http://schemas.microsoft.com/office/powerpoint/2010/main" val="1434391901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3EAC88BA-540C-BC8C-006C-9C46C4B20F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3611899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657600" imgH="2743200" progId="Photoshop.Image.12">
                  <p:embed/>
                </p:oleObj>
              </mc:Choice>
              <mc:Fallback>
                <p:oleObj name="Image" r:id="rId2" imgW="3657600" imgH="2743200" progId="Photoshop.Image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3EAC88BA-540C-BC8C-006C-9C46C4B20F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5F66E57E-19E3-D176-A211-E9A279433C63}"/>
              </a:ext>
            </a:extLst>
          </p:cNvPr>
          <p:cNvSpPr/>
          <p:nvPr/>
        </p:nvSpPr>
        <p:spPr>
          <a:xfrm>
            <a:off x="1847850" y="1600200"/>
            <a:ext cx="5467350" cy="3625850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E5F4B6-6668-1396-1BD5-B467593F0566}"/>
              </a:ext>
            </a:extLst>
          </p:cNvPr>
          <p:cNvSpPr txBox="1"/>
          <p:nvPr/>
        </p:nvSpPr>
        <p:spPr>
          <a:xfrm>
            <a:off x="934948" y="2158147"/>
            <a:ext cx="7263830" cy="256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erpetua Titling MT" panose="02020502060505020804" pitchFamily="18" charset="0"/>
              </a:rPr>
              <a:t>PART </a:t>
            </a:r>
            <a:r>
              <a:rPr lang="en-US" sz="5400" dirty="0" err="1">
                <a:solidFill>
                  <a:schemeClr val="bg1"/>
                </a:solidFill>
                <a:latin typeface="Perpetua Titling MT" panose="02020502060505020804" pitchFamily="18" charset="0"/>
              </a:rPr>
              <a:t>Ii</a:t>
            </a:r>
            <a:endParaRPr lang="en-US" sz="5400" dirty="0">
              <a:solidFill>
                <a:schemeClr val="bg1"/>
              </a:solidFill>
              <a:latin typeface="Perpetua Titling MT" panose="02020502060505020804" pitchFamily="18" charset="0"/>
            </a:endParaRPr>
          </a:p>
          <a:p>
            <a:pPr algn="ctr">
              <a:spcBef>
                <a:spcPts val="2400"/>
              </a:spcBef>
            </a:pPr>
            <a:r>
              <a:rPr lang="en-US" sz="4000" dirty="0">
                <a:solidFill>
                  <a:schemeClr val="bg1"/>
                </a:solidFill>
                <a:latin typeface="Perpetua Titling MT" panose="02020502060505020804" pitchFamily="18" charset="0"/>
              </a:rPr>
              <a:t>On the plain</a:t>
            </a:r>
          </a:p>
          <a:p>
            <a:pPr algn="ctr">
              <a:spcBef>
                <a:spcPts val="800"/>
              </a:spcBef>
            </a:pPr>
            <a:r>
              <a:rPr lang="en-US" sz="4000" dirty="0">
                <a:solidFill>
                  <a:schemeClr val="bg1"/>
                </a:solidFill>
                <a:latin typeface="Perpetua Titling MT" panose="02020502060505020804" pitchFamily="18" charset="0"/>
              </a:rPr>
              <a:t>Of dura</a:t>
            </a:r>
          </a:p>
        </p:txBody>
      </p:sp>
    </p:spTree>
    <p:extLst>
      <p:ext uri="{BB962C8B-B14F-4D97-AF65-F5344CB8AC3E}">
        <p14:creationId xmlns:p14="http://schemas.microsoft.com/office/powerpoint/2010/main" val="561873671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895813F-31D4-0178-4337-165060D88E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6600074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657600" imgH="2743200" progId="Photoshop.Image.12">
                  <p:embed/>
                </p:oleObj>
              </mc:Choice>
              <mc:Fallback>
                <p:oleObj name="Image" r:id="rId2" imgW="3657600" imgH="2743200" progId="Photoshop.Image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E895813F-31D4-0178-4337-165060D88E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FCD0404-8126-657D-63A4-9FB3E1C66CD0}"/>
              </a:ext>
            </a:extLst>
          </p:cNvPr>
          <p:cNvSpPr/>
          <p:nvPr/>
        </p:nvSpPr>
        <p:spPr>
          <a:xfrm>
            <a:off x="1847850" y="1600200"/>
            <a:ext cx="5467350" cy="3625850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BCDEB7-E6E3-BFEC-C1F0-4DA7266055DE}"/>
              </a:ext>
            </a:extLst>
          </p:cNvPr>
          <p:cNvSpPr txBox="1"/>
          <p:nvPr/>
        </p:nvSpPr>
        <p:spPr>
          <a:xfrm>
            <a:off x="934948" y="2050197"/>
            <a:ext cx="7263830" cy="265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erpetua Titling MT" panose="02020502060505020804" pitchFamily="18" charset="0"/>
              </a:rPr>
              <a:t>PART I</a:t>
            </a:r>
          </a:p>
          <a:p>
            <a:pPr algn="ctr">
              <a:spcBef>
                <a:spcPts val="2400"/>
              </a:spcBef>
            </a:pPr>
            <a:r>
              <a:rPr lang="en-US" sz="4000" dirty="0">
                <a:solidFill>
                  <a:schemeClr val="bg1"/>
                </a:solidFill>
                <a:latin typeface="Perpetua Titling MT" panose="02020502060505020804" pitchFamily="18" charset="0"/>
              </a:rPr>
              <a:t>BY THE WATERS </a:t>
            </a:r>
          </a:p>
          <a:p>
            <a:pPr algn="ctr">
              <a:spcBef>
                <a:spcPts val="800"/>
              </a:spcBef>
            </a:pPr>
            <a:r>
              <a:rPr lang="en-US" sz="4000" dirty="0">
                <a:solidFill>
                  <a:schemeClr val="bg1"/>
                </a:solidFill>
                <a:latin typeface="Perpetua Titling MT" panose="02020502060505020804" pitchFamily="18" charset="0"/>
              </a:rPr>
              <a:t>OF </a:t>
            </a:r>
            <a:r>
              <a:rPr lang="en-US" sz="4000" dirty="0" err="1">
                <a:solidFill>
                  <a:schemeClr val="bg1"/>
                </a:solidFill>
                <a:latin typeface="Perpetua Titling MT" panose="02020502060505020804" pitchFamily="18" charset="0"/>
              </a:rPr>
              <a:t>BABlYON</a:t>
            </a:r>
            <a:endParaRPr lang="en-US" sz="4000" dirty="0">
              <a:solidFill>
                <a:schemeClr val="bg1"/>
              </a:solidFill>
              <a:latin typeface="Perpetua Titling MT" panose="020205020605050208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751185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one carving of two men&#10;&#10;Description automatically generated">
            <a:extLst>
              <a:ext uri="{FF2B5EF4-FFF2-40B4-BE49-F238E27FC236}">
                <a16:creationId xmlns:a16="http://schemas.microsoft.com/office/drawing/2014/main" id="{46AA2984-B5F5-9355-19C6-AEA9062AD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80538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9D1AED-2E4F-2F95-AE4E-95A8850D99C6}"/>
              </a:ext>
            </a:extLst>
          </p:cNvPr>
          <p:cNvSpPr/>
          <p:nvPr/>
        </p:nvSpPr>
        <p:spPr>
          <a:xfrm>
            <a:off x="4610102" y="-87464"/>
            <a:ext cx="4533898" cy="6945464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1A82DE-A7E4-95C4-6FB0-C5071DB51192}"/>
              </a:ext>
            </a:extLst>
          </p:cNvPr>
          <p:cNvSpPr txBox="1"/>
          <p:nvPr/>
        </p:nvSpPr>
        <p:spPr>
          <a:xfrm>
            <a:off x="5234607" y="1953128"/>
            <a:ext cx="35433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Bel ! Great is thy name, among all gods most </a:t>
            </a:r>
            <a:r>
              <a:rPr lang="en-US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honoured</a:t>
            </a: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 thou.</a:t>
            </a:r>
          </a:p>
          <a:p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With fuller hand thou </a:t>
            </a:r>
            <a:r>
              <a:rPr lang="en-US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givest</a:t>
            </a: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 back the gifts we bring to thee.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8AFF5C-3B43-B89B-F6CF-99937F62DA89}"/>
              </a:ext>
            </a:extLst>
          </p:cNvPr>
          <p:cNvSpPr txBox="1"/>
          <p:nvPr/>
        </p:nvSpPr>
        <p:spPr>
          <a:xfrm>
            <a:off x="4610102" y="380805"/>
            <a:ext cx="4533898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Chorus of </a:t>
            </a:r>
            <a:r>
              <a:rPr lang="en-US" sz="3200" dirty="0" err="1">
                <a:solidFill>
                  <a:schemeClr val="bg1"/>
                </a:solidFill>
                <a:latin typeface="Perpetua Titling MT" panose="02020502060505020804" pitchFamily="18" charset="0"/>
              </a:rPr>
              <a:t>assyrians</a:t>
            </a:r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 </a:t>
            </a:r>
          </a:p>
        </p:txBody>
      </p:sp>
      <p:pic>
        <p:nvPicPr>
          <p:cNvPr id="2" name="Picture 1" descr="A stone carving of two men&#10;&#10;Description automatically generated">
            <a:extLst>
              <a:ext uri="{FF2B5EF4-FFF2-40B4-BE49-F238E27FC236}">
                <a16:creationId xmlns:a16="http://schemas.microsoft.com/office/drawing/2014/main" id="{631AE0EE-260E-766B-2A75-1125E14743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17"/>
          <a:stretch/>
        </p:blipFill>
        <p:spPr>
          <a:xfrm flipH="1">
            <a:off x="0" y="0"/>
            <a:ext cx="4533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66115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F4486-7EEC-A1F9-5EFE-CB9821993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C07417B-E36F-E4B6-B590-F5B24719CE5E}"/>
              </a:ext>
            </a:extLst>
          </p:cNvPr>
          <p:cNvSpPr/>
          <p:nvPr/>
        </p:nvSpPr>
        <p:spPr>
          <a:xfrm>
            <a:off x="4629981" y="-79512"/>
            <a:ext cx="4514020" cy="6949228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D42E48-6E98-8617-FA95-D448B0928A7B}"/>
              </a:ext>
            </a:extLst>
          </p:cNvPr>
          <p:cNvSpPr txBox="1"/>
          <p:nvPr/>
        </p:nvSpPr>
        <p:spPr>
          <a:xfrm>
            <a:off x="5335658" y="1943100"/>
            <a:ext cx="331304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Kingship be thine over gods and men, High thy command, unconquered thy sword, tremble thy foes over all the earth !</a:t>
            </a:r>
          </a:p>
        </p:txBody>
      </p:sp>
      <p:pic>
        <p:nvPicPr>
          <p:cNvPr id="2" name="Picture 1" descr="A stone carving of two men&#10;&#10;Description automatically generated">
            <a:extLst>
              <a:ext uri="{FF2B5EF4-FFF2-40B4-BE49-F238E27FC236}">
                <a16:creationId xmlns:a16="http://schemas.microsoft.com/office/drawing/2014/main" id="{5F3C353E-5225-03E1-A375-2D8DE6FE88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7"/>
          <a:stretch/>
        </p:blipFill>
        <p:spPr>
          <a:xfrm flipH="1">
            <a:off x="0" y="0"/>
            <a:ext cx="45339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600694-3904-7E76-6A33-D825E328E0F7}"/>
              </a:ext>
            </a:extLst>
          </p:cNvPr>
          <p:cNvSpPr txBox="1"/>
          <p:nvPr/>
        </p:nvSpPr>
        <p:spPr>
          <a:xfrm>
            <a:off x="4610102" y="380805"/>
            <a:ext cx="4533898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Chorus of </a:t>
            </a:r>
            <a:r>
              <a:rPr lang="en-US" sz="3200" dirty="0" err="1">
                <a:solidFill>
                  <a:schemeClr val="bg1"/>
                </a:solidFill>
                <a:latin typeface="Perpetua Titling MT" panose="02020502060505020804" pitchFamily="18" charset="0"/>
              </a:rPr>
              <a:t>assyrians</a:t>
            </a:r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8983323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A9E51-71AA-6CB6-CB03-2257928B6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144980-4C43-DDDF-F282-E42DA6726F4D}"/>
              </a:ext>
            </a:extLst>
          </p:cNvPr>
          <p:cNvSpPr/>
          <p:nvPr/>
        </p:nvSpPr>
        <p:spPr>
          <a:xfrm>
            <a:off x="4629980" y="0"/>
            <a:ext cx="4533901" cy="685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9EF959-B0D0-ABEC-5B27-5802A9A81F60}"/>
              </a:ext>
            </a:extLst>
          </p:cNvPr>
          <p:cNvSpPr txBox="1"/>
          <p:nvPr/>
        </p:nvSpPr>
        <p:spPr>
          <a:xfrm>
            <a:off x="5125279" y="1762632"/>
            <a:ext cx="378018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As for the images of the heathen, they are but silver and gold : even </a:t>
            </a:r>
          </a:p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of men’s hands.</a:t>
            </a:r>
          </a:p>
          <a:p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They have mouths, and speak not ; eyes have they, </a:t>
            </a:r>
          </a:p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but they see not.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7EB06B-9378-543A-88F4-7B7E0890D119}"/>
              </a:ext>
            </a:extLst>
          </p:cNvPr>
          <p:cNvSpPr txBox="1"/>
          <p:nvPr/>
        </p:nvSpPr>
        <p:spPr>
          <a:xfrm>
            <a:off x="4629980" y="342707"/>
            <a:ext cx="451402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The three holy children</a:t>
            </a:r>
          </a:p>
        </p:txBody>
      </p:sp>
      <p:pic>
        <p:nvPicPr>
          <p:cNvPr id="2" name="Picture 1" descr="A painting of a group of people&#10;&#10;Description automatically generated">
            <a:extLst>
              <a:ext uri="{FF2B5EF4-FFF2-40B4-BE49-F238E27FC236}">
                <a16:creationId xmlns:a16="http://schemas.microsoft.com/office/drawing/2014/main" id="{AECDE3A5-1A64-54E3-A3F3-252AE7F896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" r="12689"/>
          <a:stretch/>
        </p:blipFill>
        <p:spPr>
          <a:xfrm flipH="1">
            <a:off x="-1" y="0"/>
            <a:ext cx="45339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82616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9B765-37B6-EF83-4E55-1FB2E6F28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DC256AD-4EA9-DE9A-D0E6-BC6533700329}"/>
              </a:ext>
            </a:extLst>
          </p:cNvPr>
          <p:cNvSpPr/>
          <p:nvPr/>
        </p:nvSpPr>
        <p:spPr>
          <a:xfrm>
            <a:off x="4629980" y="0"/>
            <a:ext cx="4533901" cy="685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CC0003-E4BB-965C-10A5-CB77A9E84796}"/>
              </a:ext>
            </a:extLst>
          </p:cNvPr>
          <p:cNvSpPr txBox="1"/>
          <p:nvPr/>
        </p:nvSpPr>
        <p:spPr>
          <a:xfrm>
            <a:off x="4629980" y="342707"/>
            <a:ext cx="451402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The three holy children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0B61C1-8978-1959-FDF6-31ECBF4E3CBE}"/>
              </a:ext>
            </a:extLst>
          </p:cNvPr>
          <p:cNvSpPr txBox="1"/>
          <p:nvPr/>
        </p:nvSpPr>
        <p:spPr>
          <a:xfrm>
            <a:off x="5105400" y="1602787"/>
            <a:ext cx="3680791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They have ears, and yet they hear not ; neither is there any breath in their mouths.</a:t>
            </a:r>
          </a:p>
          <a:p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They that make them are like unto them ; and so are all they that put their trust in them. </a:t>
            </a:r>
          </a:p>
          <a:p>
            <a:endParaRPr lang="en-US" dirty="0"/>
          </a:p>
        </p:txBody>
      </p:sp>
      <p:pic>
        <p:nvPicPr>
          <p:cNvPr id="4" name="Picture 3" descr="A painting of a group of people&#10;&#10;Description automatically generated">
            <a:extLst>
              <a:ext uri="{FF2B5EF4-FFF2-40B4-BE49-F238E27FC236}">
                <a16:creationId xmlns:a16="http://schemas.microsoft.com/office/drawing/2014/main" id="{9F519B1C-FA5C-CA21-73C3-89B7A89D9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" r="12689"/>
          <a:stretch/>
        </p:blipFill>
        <p:spPr>
          <a:xfrm flipH="1">
            <a:off x="-1" y="0"/>
            <a:ext cx="45339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21377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3B805-9BF6-5069-1B02-6203A51E2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D67BCB-333F-5D9B-722E-84446AFA58B7}"/>
              </a:ext>
            </a:extLst>
          </p:cNvPr>
          <p:cNvSpPr/>
          <p:nvPr/>
        </p:nvSpPr>
        <p:spPr>
          <a:xfrm>
            <a:off x="4610102" y="0"/>
            <a:ext cx="4533898" cy="685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069931-A81A-D707-1A15-F619A6DEC592}"/>
              </a:ext>
            </a:extLst>
          </p:cNvPr>
          <p:cNvSpPr txBox="1"/>
          <p:nvPr/>
        </p:nvSpPr>
        <p:spPr>
          <a:xfrm>
            <a:off x="4610102" y="380805"/>
            <a:ext cx="4533898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Chorus of </a:t>
            </a:r>
            <a:r>
              <a:rPr lang="en-US" sz="3200" dirty="0" err="1">
                <a:solidFill>
                  <a:schemeClr val="bg1"/>
                </a:solidFill>
                <a:latin typeface="Perpetua Titling MT" panose="02020502060505020804" pitchFamily="18" charset="0"/>
              </a:rPr>
              <a:t>assyrians</a:t>
            </a:r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 </a:t>
            </a:r>
          </a:p>
        </p:txBody>
      </p:sp>
      <p:pic>
        <p:nvPicPr>
          <p:cNvPr id="9" name="Picture 8" descr="A stone carving of two men&#10;&#10;Description automatically generated">
            <a:extLst>
              <a:ext uri="{FF2B5EF4-FFF2-40B4-BE49-F238E27FC236}">
                <a16:creationId xmlns:a16="http://schemas.microsoft.com/office/drawing/2014/main" id="{18ABDB8D-4A20-6519-D3D3-D86B587C1F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17"/>
          <a:stretch/>
        </p:blipFill>
        <p:spPr>
          <a:xfrm flipH="1">
            <a:off x="0" y="0"/>
            <a:ext cx="45339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A2F312-BF3C-E9CF-8D44-3F5076BB40A3}"/>
              </a:ext>
            </a:extLst>
          </p:cNvPr>
          <p:cNvSpPr txBox="1"/>
          <p:nvPr/>
        </p:nvSpPr>
        <p:spPr>
          <a:xfrm>
            <a:off x="5025887" y="1623552"/>
            <a:ext cx="4038599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Bel ! Great is thy name ! Kingship be thine over gods and men !</a:t>
            </a:r>
          </a:p>
          <a:p>
            <a:pPr>
              <a:spcBef>
                <a:spcPts val="30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O King, live forever.</a:t>
            </a:r>
          </a:p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Thy greatness is grown, and </a:t>
            </a:r>
            <a:r>
              <a:rPr lang="en-US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reacheth</a:t>
            </a:r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Unto heaven, and thy dominion to the</a:t>
            </a:r>
          </a:p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end of the earth.</a:t>
            </a:r>
          </a:p>
        </p:txBody>
      </p:sp>
    </p:spTree>
    <p:extLst>
      <p:ext uri="{BB962C8B-B14F-4D97-AF65-F5344CB8AC3E}">
        <p14:creationId xmlns:p14="http://schemas.microsoft.com/office/powerpoint/2010/main" val="1164152941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F8E96F5-8AE2-F303-D598-B19046BFF021}"/>
              </a:ext>
            </a:extLst>
          </p:cNvPr>
          <p:cNvSpPr/>
          <p:nvPr/>
        </p:nvSpPr>
        <p:spPr>
          <a:xfrm>
            <a:off x="4610100" y="0"/>
            <a:ext cx="4533901" cy="685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31E9F7-B51B-42F3-A288-37B611BC8D9D}"/>
              </a:ext>
            </a:extLst>
          </p:cNvPr>
          <p:cNvSpPr txBox="1"/>
          <p:nvPr/>
        </p:nvSpPr>
        <p:spPr>
          <a:xfrm>
            <a:off x="5124449" y="1259898"/>
            <a:ext cx="35433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To you it is commanded, </a:t>
            </a:r>
          </a:p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O people, nations, and languages, that at what time ye hear the sound of </a:t>
            </a:r>
            <a:r>
              <a:rPr lang="en-US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musick</a:t>
            </a: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, ye fall down and worship the golden image that the King hath set up.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56A239-760F-AD74-2009-3DFF1C0604D9}"/>
              </a:ext>
            </a:extLst>
          </p:cNvPr>
          <p:cNvSpPr txBox="1"/>
          <p:nvPr/>
        </p:nvSpPr>
        <p:spPr>
          <a:xfrm>
            <a:off x="4648200" y="330195"/>
            <a:ext cx="449579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The herald</a:t>
            </a:r>
          </a:p>
        </p:txBody>
      </p:sp>
      <p:pic>
        <p:nvPicPr>
          <p:cNvPr id="5" name="Picture 4" descr="A painting of a person with a beard&#10;&#10;Description automatically generated">
            <a:extLst>
              <a:ext uri="{FF2B5EF4-FFF2-40B4-BE49-F238E27FC236}">
                <a16:creationId xmlns:a16="http://schemas.microsoft.com/office/drawing/2014/main" id="{3F27EBFB-7D89-8DA1-3036-C7441C6AE7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"/>
          <a:stretch/>
        </p:blipFill>
        <p:spPr>
          <a:xfrm>
            <a:off x="-5398936" y="-119270"/>
            <a:ext cx="4533900" cy="6858000"/>
          </a:xfrm>
          <a:prstGeom prst="rect">
            <a:avLst/>
          </a:prstGeom>
        </p:spPr>
      </p:pic>
      <p:pic>
        <p:nvPicPr>
          <p:cNvPr id="3" name="Picture 2" descr="A person in a robe holding a spear&#10;&#10;Description automatically generated">
            <a:extLst>
              <a:ext uri="{FF2B5EF4-FFF2-40B4-BE49-F238E27FC236}">
                <a16:creationId xmlns:a16="http://schemas.microsoft.com/office/drawing/2014/main" id="{2B7B6F5D-0F50-F3DF-D4BE-5C900088DC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"/>
          <a:stretch/>
        </p:blipFill>
        <p:spPr>
          <a:xfrm>
            <a:off x="0" y="-1"/>
            <a:ext cx="45339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56898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5E94E70-B5CA-F333-84A1-54B024766D25}"/>
              </a:ext>
            </a:extLst>
          </p:cNvPr>
          <p:cNvSpPr/>
          <p:nvPr/>
        </p:nvSpPr>
        <p:spPr>
          <a:xfrm>
            <a:off x="4610102" y="0"/>
            <a:ext cx="4533898" cy="685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A0C905-EA4B-9CB6-F58E-D60122B204B1}"/>
              </a:ext>
            </a:extLst>
          </p:cNvPr>
          <p:cNvSpPr txBox="1"/>
          <p:nvPr/>
        </p:nvSpPr>
        <p:spPr>
          <a:xfrm>
            <a:off x="5105400" y="2107111"/>
            <a:ext cx="35433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And whoso </a:t>
            </a:r>
            <a:r>
              <a:rPr lang="en-US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falleth</a:t>
            </a: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 not down and </a:t>
            </a:r>
            <a:r>
              <a:rPr lang="en-US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worshippeth</a:t>
            </a: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, shall be cast into the midst of a burning fiery furnace 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423043-E441-A858-DD8E-2489BAB04850}"/>
              </a:ext>
            </a:extLst>
          </p:cNvPr>
          <p:cNvSpPr txBox="1"/>
          <p:nvPr/>
        </p:nvSpPr>
        <p:spPr>
          <a:xfrm>
            <a:off x="4610100" y="357651"/>
            <a:ext cx="453389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The herald</a:t>
            </a:r>
          </a:p>
        </p:txBody>
      </p:sp>
      <p:pic>
        <p:nvPicPr>
          <p:cNvPr id="2" name="Picture 1" descr="A person in a robe holding a spear&#10;&#10;Description automatically generated">
            <a:extLst>
              <a:ext uri="{FF2B5EF4-FFF2-40B4-BE49-F238E27FC236}">
                <a16:creationId xmlns:a16="http://schemas.microsoft.com/office/drawing/2014/main" id="{9A22802A-0E9E-2D70-AF2D-54912F27E9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"/>
          <a:stretch/>
        </p:blipFill>
        <p:spPr>
          <a:xfrm>
            <a:off x="0" y="-1"/>
            <a:ext cx="45339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477365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89D0C-1C06-1301-2858-79DC27C6F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E37E36-50FD-80D6-0EE1-9E6AE07F9634}"/>
              </a:ext>
            </a:extLst>
          </p:cNvPr>
          <p:cNvSpPr/>
          <p:nvPr/>
        </p:nvSpPr>
        <p:spPr>
          <a:xfrm>
            <a:off x="4610103" y="-1"/>
            <a:ext cx="4533898" cy="6857999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27FBE6-68E3-5C13-B00E-83936BD476B2}"/>
              </a:ext>
            </a:extLst>
          </p:cNvPr>
          <p:cNvSpPr txBox="1"/>
          <p:nvPr/>
        </p:nvSpPr>
        <p:spPr>
          <a:xfrm>
            <a:off x="5105400" y="1953040"/>
            <a:ext cx="3543300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O King, live for ever : </a:t>
            </a:r>
          </a:p>
          <a:p>
            <a:pPr>
              <a:spcBef>
                <a:spcPts val="30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Thy greatness is grown and </a:t>
            </a:r>
            <a:r>
              <a:rPr lang="en-US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reacheth</a:t>
            </a: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 unto heaven, and thy dominion to the ends of the earth.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DF56B6-F1BA-7408-098E-93AEC92B3DDB}"/>
              </a:ext>
            </a:extLst>
          </p:cNvPr>
          <p:cNvSpPr txBox="1"/>
          <p:nvPr/>
        </p:nvSpPr>
        <p:spPr>
          <a:xfrm>
            <a:off x="4610102" y="367588"/>
            <a:ext cx="4533898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Chorus of </a:t>
            </a:r>
            <a:r>
              <a:rPr lang="en-US" sz="3200" dirty="0" err="1">
                <a:solidFill>
                  <a:schemeClr val="bg1"/>
                </a:solidFill>
                <a:latin typeface="Perpetua Titling MT" panose="02020502060505020804" pitchFamily="18" charset="0"/>
              </a:rPr>
              <a:t>assyrians</a:t>
            </a:r>
            <a:endParaRPr lang="en-US" sz="3200" dirty="0">
              <a:solidFill>
                <a:schemeClr val="bg1"/>
              </a:solidFill>
              <a:latin typeface="Perpetua Titling MT" panose="02020502060505020804" pitchFamily="18" charset="0"/>
            </a:endParaRPr>
          </a:p>
        </p:txBody>
      </p:sp>
      <p:pic>
        <p:nvPicPr>
          <p:cNvPr id="7" name="Picture 6" descr="A stone carving of two men&#10;&#10;Description automatically generated">
            <a:extLst>
              <a:ext uri="{FF2B5EF4-FFF2-40B4-BE49-F238E27FC236}">
                <a16:creationId xmlns:a16="http://schemas.microsoft.com/office/drawing/2014/main" id="{7F0897AB-E958-38DD-2CB3-D6B79056A1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7"/>
          <a:stretch/>
        </p:blipFill>
        <p:spPr>
          <a:xfrm flipH="1">
            <a:off x="0" y="0"/>
            <a:ext cx="4533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39158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91E3671-F50C-8451-FEDB-0D57F4B8AD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6389014"/>
              </p:ext>
            </p:extLst>
          </p:nvPr>
        </p:nvGraphicFramePr>
        <p:xfrm>
          <a:off x="0" y="3970"/>
          <a:ext cx="9149296" cy="6854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657600" imgH="2739960" progId="Photoshop.Image.12">
                  <p:embed/>
                </p:oleObj>
              </mc:Choice>
              <mc:Fallback>
                <p:oleObj name="Image" r:id="rId2" imgW="3657600" imgH="2739960" progId="Photoshop.Image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891E3671-F50C-8451-FEDB-0D57F4B8AD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3970"/>
                        <a:ext cx="9149296" cy="68540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2678885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women in a circle&#10;&#10;Description automatically generated">
            <a:extLst>
              <a:ext uri="{FF2B5EF4-FFF2-40B4-BE49-F238E27FC236}">
                <a16:creationId xmlns:a16="http://schemas.microsoft.com/office/drawing/2014/main" id="{A92688DC-F8F2-8583-E190-BD403D5A4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77496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ebuchadnezzar - The Greatest by Gilgamesh-Art on DeviantArt">
            <a:extLst>
              <a:ext uri="{FF2B5EF4-FFF2-40B4-BE49-F238E27FC236}">
                <a16:creationId xmlns:a16="http://schemas.microsoft.com/office/drawing/2014/main" id="{675C9B58-043B-C47B-8751-EDE66F3049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4" t="6291" r="38946" b="2481"/>
          <a:stretch/>
        </p:blipFill>
        <p:spPr bwMode="auto">
          <a:xfrm>
            <a:off x="-1" y="-12701"/>
            <a:ext cx="4533901" cy="6870701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2C6502-EB0F-F806-0C0D-DF3B6BF44E53}"/>
              </a:ext>
            </a:extLst>
          </p:cNvPr>
          <p:cNvSpPr/>
          <p:nvPr/>
        </p:nvSpPr>
        <p:spPr>
          <a:xfrm>
            <a:off x="4610103" y="0"/>
            <a:ext cx="4533898" cy="685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C8B423-0FC7-8B3B-141C-957C3DFA80E5}"/>
              </a:ext>
            </a:extLst>
          </p:cNvPr>
          <p:cNvSpPr txBox="1"/>
          <p:nvPr/>
        </p:nvSpPr>
        <p:spPr>
          <a:xfrm>
            <a:off x="5159338" y="1790462"/>
            <a:ext cx="35433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O king, live        for ever.</a:t>
            </a:r>
          </a:p>
          <a:p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There are certain Jews whom thou set over Babylon – Ananias,       </a:t>
            </a:r>
            <a:r>
              <a:rPr lang="en-US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Azarias</a:t>
            </a: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  and Misael ;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FF35BE-32D7-92D5-4A1E-64FB44141008}"/>
              </a:ext>
            </a:extLst>
          </p:cNvPr>
          <p:cNvSpPr txBox="1"/>
          <p:nvPr/>
        </p:nvSpPr>
        <p:spPr>
          <a:xfrm>
            <a:off x="5105399" y="356622"/>
            <a:ext cx="3543301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Assyrian nobles</a:t>
            </a:r>
          </a:p>
        </p:txBody>
      </p:sp>
    </p:spTree>
    <p:extLst>
      <p:ext uri="{BB962C8B-B14F-4D97-AF65-F5344CB8AC3E}">
        <p14:creationId xmlns:p14="http://schemas.microsoft.com/office/powerpoint/2010/main" val="1629112251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ebuchadnezzar - The Greatest by Gilgamesh-Art on DeviantArt">
            <a:extLst>
              <a:ext uri="{FF2B5EF4-FFF2-40B4-BE49-F238E27FC236}">
                <a16:creationId xmlns:a16="http://schemas.microsoft.com/office/drawing/2014/main" id="{82C202AE-89D6-FFC2-D97D-F4E130F647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7" t="6291" r="7713" b="2481"/>
          <a:stretch/>
        </p:blipFill>
        <p:spPr bwMode="auto">
          <a:xfrm>
            <a:off x="-1" y="0"/>
            <a:ext cx="4533901" cy="6870701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7CDBDB-D0BB-01E6-C259-AF9527A64E4C}"/>
              </a:ext>
            </a:extLst>
          </p:cNvPr>
          <p:cNvSpPr/>
          <p:nvPr/>
        </p:nvSpPr>
        <p:spPr>
          <a:xfrm>
            <a:off x="4610103" y="0"/>
            <a:ext cx="4533898" cy="685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DB117B-D807-A61E-AF6F-A5A4B98F118C}"/>
              </a:ext>
            </a:extLst>
          </p:cNvPr>
          <p:cNvSpPr txBox="1"/>
          <p:nvPr/>
        </p:nvSpPr>
        <p:spPr>
          <a:xfrm>
            <a:off x="5200816" y="2002776"/>
            <a:ext cx="35433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These men, O king, have not regarded thee ; they serve not thy gods, nor worship the golden image which thou hast set up.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2CB32D-80BB-E2B1-8492-800AF1EA28F6}"/>
              </a:ext>
            </a:extLst>
          </p:cNvPr>
          <p:cNvSpPr txBox="1"/>
          <p:nvPr/>
        </p:nvSpPr>
        <p:spPr>
          <a:xfrm>
            <a:off x="5105399" y="356622"/>
            <a:ext cx="3543301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Assyrian nobles</a:t>
            </a:r>
          </a:p>
        </p:txBody>
      </p:sp>
    </p:spTree>
    <p:extLst>
      <p:ext uri="{BB962C8B-B14F-4D97-AF65-F5344CB8AC3E}">
        <p14:creationId xmlns:p14="http://schemas.microsoft.com/office/powerpoint/2010/main" val="1573171842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66ED6C5-4735-E7D8-3B23-91C173DCA8F6}"/>
              </a:ext>
            </a:extLst>
          </p:cNvPr>
          <p:cNvSpPr/>
          <p:nvPr/>
        </p:nvSpPr>
        <p:spPr>
          <a:xfrm>
            <a:off x="9635186" y="612511"/>
            <a:ext cx="8093915" cy="5837654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 descr="Nebuchadnezzar - The Greatest by Gilgamesh-Art on DeviantArt">
            <a:extLst>
              <a:ext uri="{FF2B5EF4-FFF2-40B4-BE49-F238E27FC236}">
                <a16:creationId xmlns:a16="http://schemas.microsoft.com/office/drawing/2014/main" id="{B2A92509-4F85-785A-D452-FB2AE694C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4" t="6291" r="38946" b="2481"/>
          <a:stretch/>
        </p:blipFill>
        <p:spPr bwMode="auto">
          <a:xfrm>
            <a:off x="-1" y="-12701"/>
            <a:ext cx="4533901" cy="6870701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7CA0637-65EA-8F77-0769-EEB9695FFA13}"/>
              </a:ext>
            </a:extLst>
          </p:cNvPr>
          <p:cNvSpPr/>
          <p:nvPr/>
        </p:nvSpPr>
        <p:spPr>
          <a:xfrm>
            <a:off x="4610103" y="0"/>
            <a:ext cx="4533898" cy="685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514DE0-19C9-53B4-7387-74D48CF93A0E}"/>
              </a:ext>
            </a:extLst>
          </p:cNvPr>
          <p:cNvSpPr txBox="1"/>
          <p:nvPr/>
        </p:nvSpPr>
        <p:spPr>
          <a:xfrm>
            <a:off x="4610102" y="407835"/>
            <a:ext cx="4533898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King nebuchadnezzar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80965-0222-FE5F-B431-B15CA8C796A6}"/>
              </a:ext>
            </a:extLst>
          </p:cNvPr>
          <p:cNvSpPr txBox="1"/>
          <p:nvPr/>
        </p:nvSpPr>
        <p:spPr>
          <a:xfrm>
            <a:off x="5105400" y="2090172"/>
            <a:ext cx="36815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Is it true ?  Do ye not serve my gods, nor worship the golden image which I have set up ?</a:t>
            </a:r>
          </a:p>
        </p:txBody>
      </p:sp>
    </p:spTree>
    <p:extLst>
      <p:ext uri="{BB962C8B-B14F-4D97-AF65-F5344CB8AC3E}">
        <p14:creationId xmlns:p14="http://schemas.microsoft.com/office/powerpoint/2010/main" val="3475282109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EDCB7-6353-555A-1BD4-ADF20F2E1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8B0F2A-1F92-4BB1-83DB-99F0987954F3}"/>
              </a:ext>
            </a:extLst>
          </p:cNvPr>
          <p:cNvSpPr/>
          <p:nvPr/>
        </p:nvSpPr>
        <p:spPr>
          <a:xfrm>
            <a:off x="9635186" y="612511"/>
            <a:ext cx="8093915" cy="5837654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 descr="Nebuchadnezzar - The Greatest by Gilgamesh-Art on DeviantArt">
            <a:extLst>
              <a:ext uri="{FF2B5EF4-FFF2-40B4-BE49-F238E27FC236}">
                <a16:creationId xmlns:a16="http://schemas.microsoft.com/office/drawing/2014/main" id="{57B634FA-913C-6618-A48E-2C8EC387D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4" t="6291" r="38946" b="2481"/>
          <a:stretch/>
        </p:blipFill>
        <p:spPr bwMode="auto">
          <a:xfrm>
            <a:off x="-1" y="-12701"/>
            <a:ext cx="4533901" cy="6870701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2EBC96-4AF9-A5EC-7967-A46408201AEE}"/>
              </a:ext>
            </a:extLst>
          </p:cNvPr>
          <p:cNvSpPr/>
          <p:nvPr/>
        </p:nvSpPr>
        <p:spPr>
          <a:xfrm>
            <a:off x="4610103" y="0"/>
            <a:ext cx="4533898" cy="685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C43D03-4BB8-CD23-DB2E-02BF19110820}"/>
              </a:ext>
            </a:extLst>
          </p:cNvPr>
          <p:cNvSpPr txBox="1"/>
          <p:nvPr/>
        </p:nvSpPr>
        <p:spPr>
          <a:xfrm>
            <a:off x="4610102" y="407835"/>
            <a:ext cx="4533898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King nebuchadnezzar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DD7995-630F-C751-8E3A-57B9E636BEEC}"/>
              </a:ext>
            </a:extLst>
          </p:cNvPr>
          <p:cNvSpPr txBox="1"/>
          <p:nvPr/>
        </p:nvSpPr>
        <p:spPr>
          <a:xfrm>
            <a:off x="5025085" y="1574836"/>
            <a:ext cx="362361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Now if ye fall down and worship, well ; but if ye worship not, ye shall be cast the same hour into the midst of a burning fiery furnace ; and who is that God that shall deliver you out of my hand.</a:t>
            </a:r>
          </a:p>
        </p:txBody>
      </p:sp>
    </p:spTree>
    <p:extLst>
      <p:ext uri="{BB962C8B-B14F-4D97-AF65-F5344CB8AC3E}">
        <p14:creationId xmlns:p14="http://schemas.microsoft.com/office/powerpoint/2010/main" val="923706865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48E3C-CF6B-49F8-A63E-2C31200FE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DB5FFF-B864-A965-8676-584754F884A4}"/>
              </a:ext>
            </a:extLst>
          </p:cNvPr>
          <p:cNvSpPr/>
          <p:nvPr/>
        </p:nvSpPr>
        <p:spPr>
          <a:xfrm>
            <a:off x="4620042" y="0"/>
            <a:ext cx="4533900" cy="685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D51C12-AEFF-1EB3-6B13-3975E9F7FB8D}"/>
              </a:ext>
            </a:extLst>
          </p:cNvPr>
          <p:cNvSpPr txBox="1"/>
          <p:nvPr/>
        </p:nvSpPr>
        <p:spPr>
          <a:xfrm>
            <a:off x="5105401" y="2157115"/>
            <a:ext cx="35433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Our God whom we serve is able to deliver us from the burning fiery furnace, and He will deliver us out of thine hand, O king.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2D92EF-F323-B425-4E53-F6D5D500E351}"/>
              </a:ext>
            </a:extLst>
          </p:cNvPr>
          <p:cNvSpPr txBox="1"/>
          <p:nvPr/>
        </p:nvSpPr>
        <p:spPr>
          <a:xfrm>
            <a:off x="4620042" y="349331"/>
            <a:ext cx="4523958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The three holy children</a:t>
            </a:r>
          </a:p>
        </p:txBody>
      </p:sp>
      <p:pic>
        <p:nvPicPr>
          <p:cNvPr id="2" name="Picture 1" descr="A painting of a group of people&#10;&#10;Description automatically generated">
            <a:extLst>
              <a:ext uri="{FF2B5EF4-FFF2-40B4-BE49-F238E27FC236}">
                <a16:creationId xmlns:a16="http://schemas.microsoft.com/office/drawing/2014/main" id="{4EB985BE-6EFF-8984-39C9-9AECC1E730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" r="12689"/>
          <a:stretch/>
        </p:blipFill>
        <p:spPr>
          <a:xfrm flipH="1">
            <a:off x="-1" y="0"/>
            <a:ext cx="45339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04741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355E898-EE3E-70D4-F1A6-53E8BFB771DA}"/>
              </a:ext>
            </a:extLst>
          </p:cNvPr>
          <p:cNvSpPr/>
          <p:nvPr/>
        </p:nvSpPr>
        <p:spPr>
          <a:xfrm>
            <a:off x="4620042" y="0"/>
            <a:ext cx="4533900" cy="685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416D70-26DA-3E07-84F8-33BB8F36E793}"/>
              </a:ext>
            </a:extLst>
          </p:cNvPr>
          <p:cNvSpPr txBox="1"/>
          <p:nvPr/>
        </p:nvSpPr>
        <p:spPr>
          <a:xfrm>
            <a:off x="5155096" y="2157115"/>
            <a:ext cx="35433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But if not, be it known unto thee, O king, we will not serve thy gods, nor worship the golden image which thou hast set up.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744502-955A-5B1B-A626-B5E3A30D97E0}"/>
              </a:ext>
            </a:extLst>
          </p:cNvPr>
          <p:cNvSpPr txBox="1"/>
          <p:nvPr/>
        </p:nvSpPr>
        <p:spPr>
          <a:xfrm>
            <a:off x="4620042" y="349331"/>
            <a:ext cx="4523958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The three holy children</a:t>
            </a:r>
          </a:p>
        </p:txBody>
      </p:sp>
      <p:pic>
        <p:nvPicPr>
          <p:cNvPr id="2" name="Picture 1" descr="A painting of a group of people&#10;&#10;Description automatically generated">
            <a:extLst>
              <a:ext uri="{FF2B5EF4-FFF2-40B4-BE49-F238E27FC236}">
                <a16:creationId xmlns:a16="http://schemas.microsoft.com/office/drawing/2014/main" id="{315D7632-A8F9-36F6-F7F4-A550A375C2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" r="12689"/>
          <a:stretch/>
        </p:blipFill>
        <p:spPr>
          <a:xfrm flipH="1">
            <a:off x="-1" y="0"/>
            <a:ext cx="45339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1207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3D5DD4-544B-8254-1550-63AF5B43D1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60" t="14507" r="59213" b="11864"/>
          <a:stretch/>
        </p:blipFill>
        <p:spPr>
          <a:xfrm>
            <a:off x="-2" y="-4284"/>
            <a:ext cx="4533900" cy="6949439"/>
          </a:xfrm>
          <a:prstGeom prst="rect">
            <a:avLst/>
          </a:prstGeom>
          <a:ln w="28575"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882388-5B2A-942C-0E44-E82559BF4061}"/>
              </a:ext>
            </a:extLst>
          </p:cNvPr>
          <p:cNvSpPr/>
          <p:nvPr/>
        </p:nvSpPr>
        <p:spPr>
          <a:xfrm>
            <a:off x="4610103" y="0"/>
            <a:ext cx="4533898" cy="694944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FC2740-ECC3-5D5A-A534-7A40D6C1CCA5}"/>
              </a:ext>
            </a:extLst>
          </p:cNvPr>
          <p:cNvSpPr txBox="1"/>
          <p:nvPr/>
        </p:nvSpPr>
        <p:spPr>
          <a:xfrm>
            <a:off x="4610100" y="347822"/>
            <a:ext cx="453389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chorus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495D92-F222-39B9-6905-8CC6C793B4BF}"/>
              </a:ext>
            </a:extLst>
          </p:cNvPr>
          <p:cNvSpPr txBox="1"/>
          <p:nvPr/>
        </p:nvSpPr>
        <p:spPr>
          <a:xfrm>
            <a:off x="5155095" y="1861665"/>
            <a:ext cx="35433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Then was the King full of fury, and the form of his visage was changed against the men ; </a:t>
            </a:r>
          </a:p>
        </p:txBody>
      </p:sp>
    </p:spTree>
    <p:extLst>
      <p:ext uri="{BB962C8B-B14F-4D97-AF65-F5344CB8AC3E}">
        <p14:creationId xmlns:p14="http://schemas.microsoft.com/office/powerpoint/2010/main" val="3818915576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EB6D4D8-8018-5985-E33C-246BAFDDC01B}"/>
              </a:ext>
            </a:extLst>
          </p:cNvPr>
          <p:cNvSpPr txBox="1"/>
          <p:nvPr/>
        </p:nvSpPr>
        <p:spPr>
          <a:xfrm>
            <a:off x="10313531" y="647505"/>
            <a:ext cx="7276870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800" dirty="0">
                <a:solidFill>
                  <a:schemeClr val="bg1"/>
                </a:solidFill>
                <a:latin typeface="Perpetua Titling MT" panose="02020502060505020804" pitchFamily="18" charset="0"/>
              </a:rPr>
              <a:t>chorus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AB0CD5-BBAA-9734-1F1E-A67B793DB6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60" t="14507" r="59213" b="11864"/>
          <a:stretch/>
        </p:blipFill>
        <p:spPr>
          <a:xfrm>
            <a:off x="0" y="-1"/>
            <a:ext cx="4533900" cy="6933537"/>
          </a:xfrm>
          <a:prstGeom prst="rect">
            <a:avLst/>
          </a:prstGeom>
          <a:ln w="28575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A87D2A9-72E4-26F3-AE44-C6048F05529E}"/>
              </a:ext>
            </a:extLst>
          </p:cNvPr>
          <p:cNvSpPr/>
          <p:nvPr/>
        </p:nvSpPr>
        <p:spPr>
          <a:xfrm>
            <a:off x="4610103" y="0"/>
            <a:ext cx="4533898" cy="6933536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5F41D3-B79B-9EEF-2F82-A0F268D9B137}"/>
              </a:ext>
            </a:extLst>
          </p:cNvPr>
          <p:cNvSpPr txBox="1"/>
          <p:nvPr/>
        </p:nvSpPr>
        <p:spPr>
          <a:xfrm>
            <a:off x="4610100" y="347822"/>
            <a:ext cx="453389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chorus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5D8C5A-F63D-5967-9026-E5830041B1CB}"/>
              </a:ext>
            </a:extLst>
          </p:cNvPr>
          <p:cNvSpPr txBox="1"/>
          <p:nvPr/>
        </p:nvSpPr>
        <p:spPr>
          <a:xfrm>
            <a:off x="5105400" y="1659285"/>
            <a:ext cx="357773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Therefore he </a:t>
            </a:r>
            <a:r>
              <a:rPr lang="en-US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spake</a:t>
            </a: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, and commanded that they should heat the furnace seven times more than it was wont to be heated.</a:t>
            </a:r>
          </a:p>
        </p:txBody>
      </p:sp>
    </p:spTree>
    <p:extLst>
      <p:ext uri="{BB962C8B-B14F-4D97-AF65-F5344CB8AC3E}">
        <p14:creationId xmlns:p14="http://schemas.microsoft.com/office/powerpoint/2010/main" val="2454190858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AA8D5-1422-8642-62CF-19ADF1D77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C22F95-A05E-BBE2-C44E-8B76A4E18C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60" t="14507" r="59213" b="11864"/>
          <a:stretch/>
        </p:blipFill>
        <p:spPr>
          <a:xfrm>
            <a:off x="0" y="-1"/>
            <a:ext cx="4533900" cy="6933537"/>
          </a:xfrm>
          <a:prstGeom prst="rect">
            <a:avLst/>
          </a:prstGeom>
          <a:ln w="2857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EA74A1-55C9-3BE8-B0FF-83D9FAF5F58D}"/>
              </a:ext>
            </a:extLst>
          </p:cNvPr>
          <p:cNvSpPr/>
          <p:nvPr/>
        </p:nvSpPr>
        <p:spPr>
          <a:xfrm>
            <a:off x="4610103" y="0"/>
            <a:ext cx="4533898" cy="6933536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E060C4-B636-4418-0035-DBD751655A49}"/>
              </a:ext>
            </a:extLst>
          </p:cNvPr>
          <p:cNvSpPr txBox="1"/>
          <p:nvPr/>
        </p:nvSpPr>
        <p:spPr>
          <a:xfrm>
            <a:off x="5105399" y="1874728"/>
            <a:ext cx="35433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And he commanded the most mighty men that were in his army to bind and cast them into the furnace.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D8F23E-5F92-FE71-A3CB-2C043AF7DDFF}"/>
              </a:ext>
            </a:extLst>
          </p:cNvPr>
          <p:cNvSpPr txBox="1"/>
          <p:nvPr/>
        </p:nvSpPr>
        <p:spPr>
          <a:xfrm>
            <a:off x="4610100" y="347822"/>
            <a:ext cx="453389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chorus</a:t>
            </a:r>
          </a:p>
        </p:txBody>
      </p:sp>
    </p:spTree>
    <p:extLst>
      <p:ext uri="{BB962C8B-B14F-4D97-AF65-F5344CB8AC3E}">
        <p14:creationId xmlns:p14="http://schemas.microsoft.com/office/powerpoint/2010/main" val="737067095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AB196-F8D4-820B-4B00-084226B43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0F8DFD-44B1-E6E7-EF12-F56AAD9CFCDB}"/>
              </a:ext>
            </a:extLst>
          </p:cNvPr>
          <p:cNvSpPr/>
          <p:nvPr/>
        </p:nvSpPr>
        <p:spPr>
          <a:xfrm>
            <a:off x="4610103" y="0"/>
            <a:ext cx="4533898" cy="6917634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480A0C-9F02-B26B-94E9-765E38E64FA2}"/>
              </a:ext>
            </a:extLst>
          </p:cNvPr>
          <p:cNvSpPr txBox="1"/>
          <p:nvPr/>
        </p:nvSpPr>
        <p:spPr>
          <a:xfrm>
            <a:off x="5205618" y="2084518"/>
            <a:ext cx="33428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Then these three men were bound, and cast into the midst of the burning fiery furnace.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E84E5C-5DD0-331F-9B44-68EA1D126F1C}"/>
              </a:ext>
            </a:extLst>
          </p:cNvPr>
          <p:cNvSpPr txBox="1"/>
          <p:nvPr/>
        </p:nvSpPr>
        <p:spPr>
          <a:xfrm>
            <a:off x="4610100" y="347822"/>
            <a:ext cx="453389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chorus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2576AC-CB02-16AA-75C1-1C911E16FF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60" t="14507" r="59213" b="11864"/>
          <a:stretch/>
        </p:blipFill>
        <p:spPr>
          <a:xfrm>
            <a:off x="0" y="-1"/>
            <a:ext cx="4533900" cy="6917635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311098336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12C87-B9D5-DD48-C5FB-A64340781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D87A695-8025-53F3-5E33-055D0A998F1B}"/>
              </a:ext>
            </a:extLst>
          </p:cNvPr>
          <p:cNvSpPr/>
          <p:nvPr/>
        </p:nvSpPr>
        <p:spPr>
          <a:xfrm>
            <a:off x="4610103" y="-1"/>
            <a:ext cx="4533898" cy="6857999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F1732F-CA36-43B2-64D3-10766FDCC486}"/>
              </a:ext>
            </a:extLst>
          </p:cNvPr>
          <p:cNvSpPr txBox="1"/>
          <p:nvPr/>
        </p:nvSpPr>
        <p:spPr>
          <a:xfrm>
            <a:off x="5169602" y="2334839"/>
            <a:ext cx="3512483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By the waters of Babylon we sat </a:t>
            </a:r>
          </a:p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down and wept ;</a:t>
            </a:r>
          </a:p>
          <a:p>
            <a:pPr>
              <a:spcBef>
                <a:spcPts val="30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When we remembered thee, </a:t>
            </a:r>
          </a:p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O Sion.</a:t>
            </a:r>
          </a:p>
        </p:txBody>
      </p:sp>
      <p:pic>
        <p:nvPicPr>
          <p:cNvPr id="8" name="Picture 7" descr="A painting of a person holding a person&#10;&#10;Description automatically generated">
            <a:extLst>
              <a:ext uri="{FF2B5EF4-FFF2-40B4-BE49-F238E27FC236}">
                <a16:creationId xmlns:a16="http://schemas.microsoft.com/office/drawing/2014/main" id="{24932DCC-2951-A8E2-8959-618A80061F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"/>
          <a:stretch/>
        </p:blipFill>
        <p:spPr>
          <a:xfrm>
            <a:off x="0" y="0"/>
            <a:ext cx="45339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BE4250-672C-7550-D891-038475A9B046}"/>
              </a:ext>
            </a:extLst>
          </p:cNvPr>
          <p:cNvSpPr txBox="1"/>
          <p:nvPr/>
        </p:nvSpPr>
        <p:spPr>
          <a:xfrm>
            <a:off x="4610102" y="533819"/>
            <a:ext cx="4533898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CHORUS OF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JEWISH WOMEN </a:t>
            </a:r>
          </a:p>
        </p:txBody>
      </p:sp>
    </p:spTree>
    <p:extLst>
      <p:ext uri="{BB962C8B-B14F-4D97-AF65-F5344CB8AC3E}">
        <p14:creationId xmlns:p14="http://schemas.microsoft.com/office/powerpoint/2010/main" val="3315779014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1BFE6-69AE-CC7F-20EF-571C6C33A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7A1AEB-EEC6-F5F4-7D42-357254D9276C}"/>
              </a:ext>
            </a:extLst>
          </p:cNvPr>
          <p:cNvSpPr/>
          <p:nvPr/>
        </p:nvSpPr>
        <p:spPr>
          <a:xfrm>
            <a:off x="4629980" y="-2"/>
            <a:ext cx="4533901" cy="6858001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739C48-DCD1-D851-2773-96E0BD3F69A7}"/>
              </a:ext>
            </a:extLst>
          </p:cNvPr>
          <p:cNvSpPr txBox="1"/>
          <p:nvPr/>
        </p:nvSpPr>
        <p:spPr>
          <a:xfrm>
            <a:off x="4629980" y="356154"/>
            <a:ext cx="451402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Chorus of 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Perpetua Titling MT" panose="02020502060505020804" pitchFamily="18" charset="0"/>
              </a:rPr>
              <a:t>jewish</a:t>
            </a:r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 women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741639-F0B8-3853-9B31-CE07267DD502}"/>
              </a:ext>
            </a:extLst>
          </p:cNvPr>
          <p:cNvSpPr txBox="1"/>
          <p:nvPr/>
        </p:nvSpPr>
        <p:spPr>
          <a:xfrm>
            <a:off x="5238865" y="2022613"/>
            <a:ext cx="3638435" cy="31085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O daughter of Babylon, wasted with misery ; yea, happy shall he be that </a:t>
            </a:r>
            <a:r>
              <a:rPr lang="en-US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rewardeth</a:t>
            </a: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 thee as thou hast served us.</a:t>
            </a:r>
          </a:p>
        </p:txBody>
      </p:sp>
      <p:pic>
        <p:nvPicPr>
          <p:cNvPr id="9218" name="Picture 2" descr="The Daughters Of Judah In Babylon Painting by Herbert Gustave Schmalz">
            <a:extLst>
              <a:ext uri="{FF2B5EF4-FFF2-40B4-BE49-F238E27FC236}">
                <a16:creationId xmlns:a16="http://schemas.microsoft.com/office/drawing/2014/main" id="{515FC4BD-E7FC-5C26-B074-1F95A0A035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" b="23225"/>
          <a:stretch/>
        </p:blipFill>
        <p:spPr bwMode="auto">
          <a:xfrm>
            <a:off x="0" y="-1"/>
            <a:ext cx="45339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209520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A5183-0316-38F2-8BE6-B7D50598A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AF2397-BBEA-91FB-0175-5FA2DD715591}"/>
              </a:ext>
            </a:extLst>
          </p:cNvPr>
          <p:cNvSpPr/>
          <p:nvPr/>
        </p:nvSpPr>
        <p:spPr>
          <a:xfrm>
            <a:off x="4629980" y="0"/>
            <a:ext cx="4533901" cy="685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A298BB-C945-6B79-BA16-F866752CCF3F}"/>
              </a:ext>
            </a:extLst>
          </p:cNvPr>
          <p:cNvSpPr txBox="1"/>
          <p:nvPr/>
        </p:nvSpPr>
        <p:spPr>
          <a:xfrm>
            <a:off x="5070965" y="1158824"/>
            <a:ext cx="377486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Blessed art Thou, </a:t>
            </a:r>
          </a:p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O Lord God of our fathers ; </a:t>
            </a:r>
          </a:p>
          <a:p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Thy name is worthy to be praised and glorified for evermore ; For Thou art righteous in all the things that Thou hast done to us :</a:t>
            </a:r>
          </a:p>
          <a:p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F10662-A32C-CA87-6EDA-7B948FBE11C4}"/>
              </a:ext>
            </a:extLst>
          </p:cNvPr>
          <p:cNvSpPr txBox="1"/>
          <p:nvPr/>
        </p:nvSpPr>
        <p:spPr>
          <a:xfrm>
            <a:off x="4629980" y="357401"/>
            <a:ext cx="451402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Perpetua Titling MT" panose="02020502060505020804" pitchFamily="18" charset="0"/>
              </a:rPr>
              <a:t>azarias</a:t>
            </a:r>
            <a:endParaRPr lang="en-US" sz="3200" dirty="0">
              <a:solidFill>
                <a:schemeClr val="bg1"/>
              </a:solidFill>
              <a:latin typeface="Perpetua Titling MT" panose="02020502060505020804" pitchFamily="18" charset="0"/>
            </a:endParaRPr>
          </a:p>
        </p:txBody>
      </p:sp>
      <p:pic>
        <p:nvPicPr>
          <p:cNvPr id="9" name="Picture 8" descr="A painting of a group of people&#10;&#10;Description automatically generated">
            <a:extLst>
              <a:ext uri="{FF2B5EF4-FFF2-40B4-BE49-F238E27FC236}">
                <a16:creationId xmlns:a16="http://schemas.microsoft.com/office/drawing/2014/main" id="{2F9B5D0C-9732-DFA0-6296-8C70BE8F15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" t="3965" r="55336" b="47579"/>
          <a:stretch/>
        </p:blipFill>
        <p:spPr>
          <a:xfrm flipH="1">
            <a:off x="-2" y="0"/>
            <a:ext cx="45339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88959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550C9-D324-3CE7-516E-77C2CBB3E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B3CC8F-E2AB-DD08-774A-E2CB3CC91EF0}"/>
              </a:ext>
            </a:extLst>
          </p:cNvPr>
          <p:cNvSpPr/>
          <p:nvPr/>
        </p:nvSpPr>
        <p:spPr>
          <a:xfrm>
            <a:off x="4610101" y="-14168"/>
            <a:ext cx="4533900" cy="6872168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B80245-B82C-61AE-1581-F5134C2F39EB}"/>
              </a:ext>
            </a:extLst>
          </p:cNvPr>
          <p:cNvSpPr txBox="1"/>
          <p:nvPr/>
        </p:nvSpPr>
        <p:spPr>
          <a:xfrm>
            <a:off x="5184915" y="1351678"/>
            <a:ext cx="3450202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Yea, true are all Thy works, Thy ways are right, and all Thy judgments truth.</a:t>
            </a:r>
          </a:p>
          <a:p>
            <a:pPr>
              <a:spcBef>
                <a:spcPts val="30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For we have sinned and committed iniquity, departing from Thee.</a:t>
            </a:r>
          </a:p>
          <a:p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 descr="A painting of a group of people&#10;&#10;Description automatically generated">
            <a:extLst>
              <a:ext uri="{FF2B5EF4-FFF2-40B4-BE49-F238E27FC236}">
                <a16:creationId xmlns:a16="http://schemas.microsoft.com/office/drawing/2014/main" id="{C65821AC-6E4A-4D5C-4D24-629C45B3EA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" t="3965" r="55336" b="47579"/>
          <a:stretch/>
        </p:blipFill>
        <p:spPr>
          <a:xfrm flipH="1">
            <a:off x="-1" y="0"/>
            <a:ext cx="45338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84AD4D-F54F-06AD-1CD2-49C3A2335FDF}"/>
              </a:ext>
            </a:extLst>
          </p:cNvPr>
          <p:cNvSpPr txBox="1"/>
          <p:nvPr/>
        </p:nvSpPr>
        <p:spPr>
          <a:xfrm>
            <a:off x="4629980" y="357401"/>
            <a:ext cx="451402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Perpetua Titling MT" panose="02020502060505020804" pitchFamily="18" charset="0"/>
              </a:rPr>
              <a:t>azarias</a:t>
            </a:r>
            <a:endParaRPr lang="en-US" sz="3200" dirty="0">
              <a:solidFill>
                <a:schemeClr val="bg1"/>
              </a:solidFill>
              <a:latin typeface="Perpetua Titling MT" panose="020205020605050208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621291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617B7-EE89-B3C9-712B-EF2A3D924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inting of a group of people&#10;&#10;Description automatically generated">
            <a:extLst>
              <a:ext uri="{FF2B5EF4-FFF2-40B4-BE49-F238E27FC236}">
                <a16:creationId xmlns:a16="http://schemas.microsoft.com/office/drawing/2014/main" id="{FC90EC80-C09E-01D8-4B1D-24C81E8D6E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" t="3965" r="55336" b="47579"/>
          <a:stretch/>
        </p:blipFill>
        <p:spPr>
          <a:xfrm flipH="1">
            <a:off x="-1" y="0"/>
            <a:ext cx="453389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699070-2BDB-EA87-0299-CDDBE881B594}"/>
              </a:ext>
            </a:extLst>
          </p:cNvPr>
          <p:cNvSpPr/>
          <p:nvPr/>
        </p:nvSpPr>
        <p:spPr>
          <a:xfrm>
            <a:off x="4610101" y="-14168"/>
            <a:ext cx="4533900" cy="6872168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4A23B1-77A6-C0D2-122E-A39010325BED}"/>
              </a:ext>
            </a:extLst>
          </p:cNvPr>
          <p:cNvSpPr txBox="1"/>
          <p:nvPr/>
        </p:nvSpPr>
        <p:spPr>
          <a:xfrm>
            <a:off x="4629980" y="357401"/>
            <a:ext cx="451402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Perpetua Titling MT" panose="02020502060505020804" pitchFamily="18" charset="0"/>
              </a:rPr>
              <a:t>azarias</a:t>
            </a:r>
            <a:endParaRPr lang="en-US" sz="3200" dirty="0">
              <a:solidFill>
                <a:schemeClr val="bg1"/>
              </a:solidFill>
              <a:latin typeface="Perpetua Titling MT" panose="020205020605050208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528127-683B-97C5-2D13-BED804483F08}"/>
              </a:ext>
            </a:extLst>
          </p:cNvPr>
          <p:cNvSpPr txBox="1"/>
          <p:nvPr/>
        </p:nvSpPr>
        <p:spPr>
          <a:xfrm>
            <a:off x="5001371" y="1329647"/>
            <a:ext cx="3753844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In all things have we trespassed,  and not obeyed Thy commandments, nor kept them, </a:t>
            </a:r>
          </a:p>
          <a:p>
            <a:pPr>
              <a:spcBef>
                <a:spcPts val="30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Neither done as Thou hast commanded us, that it might go well with us.</a:t>
            </a:r>
          </a:p>
          <a:p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870447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0ABD7-5AE3-3C64-63FE-50E01C4F6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inting of a group of people&#10;&#10;Description automatically generated">
            <a:extLst>
              <a:ext uri="{FF2B5EF4-FFF2-40B4-BE49-F238E27FC236}">
                <a16:creationId xmlns:a16="http://schemas.microsoft.com/office/drawing/2014/main" id="{EB6FBB57-B298-7183-3A98-3A09D46EB2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" t="3965" r="55336" b="47579"/>
          <a:stretch/>
        </p:blipFill>
        <p:spPr>
          <a:xfrm flipH="1">
            <a:off x="-1" y="0"/>
            <a:ext cx="453389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DA37958-ECA8-8B9E-DB8C-EB239BC5075B}"/>
              </a:ext>
            </a:extLst>
          </p:cNvPr>
          <p:cNvSpPr/>
          <p:nvPr/>
        </p:nvSpPr>
        <p:spPr>
          <a:xfrm>
            <a:off x="4610101" y="-14168"/>
            <a:ext cx="4533900" cy="6872168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748B71-829A-FEDE-A19C-52DAF31BA35A}"/>
              </a:ext>
            </a:extLst>
          </p:cNvPr>
          <p:cNvSpPr txBox="1"/>
          <p:nvPr/>
        </p:nvSpPr>
        <p:spPr>
          <a:xfrm>
            <a:off x="4629980" y="357401"/>
            <a:ext cx="451402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Perpetua Titling MT" panose="02020502060505020804" pitchFamily="18" charset="0"/>
              </a:rPr>
              <a:t>azarias</a:t>
            </a:r>
            <a:endParaRPr lang="en-US" sz="3200" dirty="0">
              <a:solidFill>
                <a:schemeClr val="bg1"/>
              </a:solidFill>
              <a:latin typeface="Perpetua Titling MT" panose="020205020605050208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8C417B-3F08-6252-F455-60873950666E}"/>
              </a:ext>
            </a:extLst>
          </p:cNvPr>
          <p:cNvSpPr txBox="1"/>
          <p:nvPr/>
        </p:nvSpPr>
        <p:spPr>
          <a:xfrm>
            <a:off x="5380548" y="1443841"/>
            <a:ext cx="30605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And now we cannot open our mouths, we are become a shame and reproach to Thy servants, and to them that worship Thee.</a:t>
            </a:r>
          </a:p>
        </p:txBody>
      </p:sp>
    </p:spTree>
    <p:extLst>
      <p:ext uri="{BB962C8B-B14F-4D97-AF65-F5344CB8AC3E}">
        <p14:creationId xmlns:p14="http://schemas.microsoft.com/office/powerpoint/2010/main" val="2305143329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2F5C6-5065-7398-8434-8FF56D04A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inting of a group of people&#10;&#10;Description automatically generated">
            <a:extLst>
              <a:ext uri="{FF2B5EF4-FFF2-40B4-BE49-F238E27FC236}">
                <a16:creationId xmlns:a16="http://schemas.microsoft.com/office/drawing/2014/main" id="{94AF8BBF-5256-C016-0EE2-84522341BA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" t="3965" r="55336" b="47579"/>
          <a:stretch/>
        </p:blipFill>
        <p:spPr>
          <a:xfrm flipH="1">
            <a:off x="-1" y="0"/>
            <a:ext cx="45339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C9828D-767F-D9B1-2CF7-C0CA8D171871}"/>
              </a:ext>
            </a:extLst>
          </p:cNvPr>
          <p:cNvSpPr/>
          <p:nvPr/>
        </p:nvSpPr>
        <p:spPr>
          <a:xfrm>
            <a:off x="4610100" y="59"/>
            <a:ext cx="4533900" cy="6872168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8B116A-D887-EEB1-7A58-488494850634}"/>
              </a:ext>
            </a:extLst>
          </p:cNvPr>
          <p:cNvSpPr txBox="1"/>
          <p:nvPr/>
        </p:nvSpPr>
        <p:spPr>
          <a:xfrm>
            <a:off x="4629980" y="357401"/>
            <a:ext cx="451402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Perpetua Titling MT" panose="02020502060505020804" pitchFamily="18" charset="0"/>
              </a:rPr>
              <a:t>azarias</a:t>
            </a:r>
            <a:endParaRPr lang="en-US" sz="3200" dirty="0">
              <a:solidFill>
                <a:schemeClr val="bg1"/>
              </a:solidFill>
              <a:latin typeface="Perpetua Titling MT" panose="020205020605050208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863221-06CC-EBD5-C491-50E2FB6E989D}"/>
              </a:ext>
            </a:extLst>
          </p:cNvPr>
          <p:cNvSpPr txBox="1"/>
          <p:nvPr/>
        </p:nvSpPr>
        <p:spPr>
          <a:xfrm>
            <a:off x="5018718" y="2312758"/>
            <a:ext cx="39186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Yet deliver us not  up wholly, for Thy Name’s sake, neither disannul Thou Thy covenant:</a:t>
            </a:r>
          </a:p>
        </p:txBody>
      </p:sp>
    </p:spTree>
    <p:extLst>
      <p:ext uri="{BB962C8B-B14F-4D97-AF65-F5344CB8AC3E}">
        <p14:creationId xmlns:p14="http://schemas.microsoft.com/office/powerpoint/2010/main" val="1101279975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F61B8-DEC3-6E19-14CD-72EA51A82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inting of a group of people&#10;&#10;Description automatically generated">
            <a:extLst>
              <a:ext uri="{FF2B5EF4-FFF2-40B4-BE49-F238E27FC236}">
                <a16:creationId xmlns:a16="http://schemas.microsoft.com/office/drawing/2014/main" id="{390E18CB-C522-7363-70D1-B5E957CE2C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" t="3965" r="55336" b="47579"/>
          <a:stretch/>
        </p:blipFill>
        <p:spPr>
          <a:xfrm flipH="1">
            <a:off x="-1" y="0"/>
            <a:ext cx="453389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3A45AA-E7E4-2E5D-A644-8855814A421E}"/>
              </a:ext>
            </a:extLst>
          </p:cNvPr>
          <p:cNvSpPr/>
          <p:nvPr/>
        </p:nvSpPr>
        <p:spPr>
          <a:xfrm>
            <a:off x="4610101" y="-14168"/>
            <a:ext cx="4533900" cy="6872168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6B8259-5E18-6942-1306-222F1C2338A2}"/>
              </a:ext>
            </a:extLst>
          </p:cNvPr>
          <p:cNvSpPr txBox="1"/>
          <p:nvPr/>
        </p:nvSpPr>
        <p:spPr>
          <a:xfrm>
            <a:off x="4629980" y="357401"/>
            <a:ext cx="451402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Perpetua Titling MT" panose="02020502060505020804" pitchFamily="18" charset="0"/>
              </a:rPr>
              <a:t>azarias</a:t>
            </a:r>
            <a:endParaRPr lang="en-US" sz="3200" dirty="0">
              <a:solidFill>
                <a:schemeClr val="bg1"/>
              </a:solidFill>
              <a:latin typeface="Perpetua Titling MT" panose="020205020605050208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C8E8A1-74BA-1DD9-0D23-EFA605262E86}"/>
              </a:ext>
            </a:extLst>
          </p:cNvPr>
          <p:cNvSpPr txBox="1"/>
          <p:nvPr/>
        </p:nvSpPr>
        <p:spPr>
          <a:xfrm>
            <a:off x="5105400" y="2013460"/>
            <a:ext cx="36220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And cause not Thy mercy to depart from us, but in a contrite heart      and humble spirit  let us be accepted.</a:t>
            </a:r>
          </a:p>
        </p:txBody>
      </p:sp>
    </p:spTree>
    <p:extLst>
      <p:ext uri="{BB962C8B-B14F-4D97-AF65-F5344CB8AC3E}">
        <p14:creationId xmlns:p14="http://schemas.microsoft.com/office/powerpoint/2010/main" val="2266366234"/>
      </p:ext>
    </p:extLst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B917B-723F-702A-6E66-25AC0A436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inting of a group of people&#10;&#10;Description automatically generated">
            <a:extLst>
              <a:ext uri="{FF2B5EF4-FFF2-40B4-BE49-F238E27FC236}">
                <a16:creationId xmlns:a16="http://schemas.microsoft.com/office/drawing/2014/main" id="{59EAE2E6-71FB-AB04-58C2-86F31CA702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" t="3965" r="55336" b="47579"/>
          <a:stretch/>
        </p:blipFill>
        <p:spPr>
          <a:xfrm flipH="1">
            <a:off x="-1" y="0"/>
            <a:ext cx="453389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9CB384-F97D-79A5-B6F3-10629649EC3C}"/>
              </a:ext>
            </a:extLst>
          </p:cNvPr>
          <p:cNvSpPr/>
          <p:nvPr/>
        </p:nvSpPr>
        <p:spPr>
          <a:xfrm>
            <a:off x="4610101" y="-14168"/>
            <a:ext cx="4533900" cy="6872168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F64BA3-BE8E-F5E1-7763-227E64672A48}"/>
              </a:ext>
            </a:extLst>
          </p:cNvPr>
          <p:cNvSpPr txBox="1"/>
          <p:nvPr/>
        </p:nvSpPr>
        <p:spPr>
          <a:xfrm>
            <a:off x="4629980" y="357401"/>
            <a:ext cx="451402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Perpetua Titling MT" panose="02020502060505020804" pitchFamily="18" charset="0"/>
              </a:rPr>
              <a:t>azarias</a:t>
            </a:r>
            <a:endParaRPr lang="en-US" sz="3200" dirty="0">
              <a:solidFill>
                <a:schemeClr val="bg1"/>
              </a:solidFill>
              <a:latin typeface="Perpetua Titling MT" panose="020205020605050208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1C2A31-25F3-63CA-5053-313773A23B0D}"/>
              </a:ext>
            </a:extLst>
          </p:cNvPr>
          <p:cNvSpPr txBox="1"/>
          <p:nvPr/>
        </p:nvSpPr>
        <p:spPr>
          <a:xfrm>
            <a:off x="5213926" y="1675284"/>
            <a:ext cx="355717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And now we follow Thee with all our heart ; </a:t>
            </a:r>
          </a:p>
          <a:p>
            <a:pPr>
              <a:spcBef>
                <a:spcPts val="30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We fear Thee, and seek Thy face.  </a:t>
            </a:r>
          </a:p>
          <a:p>
            <a:pPr>
              <a:spcBef>
                <a:spcPts val="30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Put us not to shame :</a:t>
            </a:r>
          </a:p>
        </p:txBody>
      </p:sp>
    </p:spTree>
    <p:extLst>
      <p:ext uri="{BB962C8B-B14F-4D97-AF65-F5344CB8AC3E}">
        <p14:creationId xmlns:p14="http://schemas.microsoft.com/office/powerpoint/2010/main" val="2506784141"/>
      </p:ext>
    </p:extLst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AA8E4-9DB8-B4EF-38E9-C9A529C1B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inting of a group of people&#10;&#10;Description automatically generated">
            <a:extLst>
              <a:ext uri="{FF2B5EF4-FFF2-40B4-BE49-F238E27FC236}">
                <a16:creationId xmlns:a16="http://schemas.microsoft.com/office/drawing/2014/main" id="{76A44B0A-D135-11C7-BBE9-EFAD5C74B9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" t="3965" r="55336" b="47579"/>
          <a:stretch/>
        </p:blipFill>
        <p:spPr>
          <a:xfrm flipH="1">
            <a:off x="-1" y="0"/>
            <a:ext cx="453389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5EAE28-ABE7-532D-0D18-0BAD8E6E947B}"/>
              </a:ext>
            </a:extLst>
          </p:cNvPr>
          <p:cNvSpPr/>
          <p:nvPr/>
        </p:nvSpPr>
        <p:spPr>
          <a:xfrm>
            <a:off x="4610101" y="-14168"/>
            <a:ext cx="4533900" cy="6872168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96ECF5-CDCF-87EF-55BD-128D41A57053}"/>
              </a:ext>
            </a:extLst>
          </p:cNvPr>
          <p:cNvSpPr txBox="1"/>
          <p:nvPr/>
        </p:nvSpPr>
        <p:spPr>
          <a:xfrm>
            <a:off x="4629980" y="357401"/>
            <a:ext cx="451402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Perpetua Titling MT" panose="02020502060505020804" pitchFamily="18" charset="0"/>
              </a:rPr>
              <a:t>azarias</a:t>
            </a:r>
            <a:endParaRPr lang="en-US" sz="3200" dirty="0">
              <a:solidFill>
                <a:schemeClr val="bg1"/>
              </a:solidFill>
              <a:latin typeface="Perpetua Titling MT" panose="020205020605050208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F02201-21DF-491C-D442-FBA51B8E8B8F}"/>
              </a:ext>
            </a:extLst>
          </p:cNvPr>
          <p:cNvSpPr txBox="1"/>
          <p:nvPr/>
        </p:nvSpPr>
        <p:spPr>
          <a:xfrm>
            <a:off x="5161059" y="1244397"/>
            <a:ext cx="3792110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But deal with us after Thy loving-kindness, and according to the multitude of Thy mercies. </a:t>
            </a:r>
          </a:p>
          <a:p>
            <a:pPr>
              <a:spcBef>
                <a:spcPts val="30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Deliver us also according to Thy </a:t>
            </a:r>
            <a:r>
              <a:rPr lang="en-US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marvellous</a:t>
            </a: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 works, </a:t>
            </a:r>
          </a:p>
        </p:txBody>
      </p:sp>
    </p:spTree>
    <p:extLst>
      <p:ext uri="{BB962C8B-B14F-4D97-AF65-F5344CB8AC3E}">
        <p14:creationId xmlns:p14="http://schemas.microsoft.com/office/powerpoint/2010/main" val="3813274604"/>
      </p:ext>
    </p:extLst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DEE34-2456-3DC4-F2D6-9C45C31BE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inting of a group of people&#10;&#10;Description automatically generated">
            <a:extLst>
              <a:ext uri="{FF2B5EF4-FFF2-40B4-BE49-F238E27FC236}">
                <a16:creationId xmlns:a16="http://schemas.microsoft.com/office/drawing/2014/main" id="{B67E1616-127F-EE24-5D29-AD72C06B84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" t="3965" r="55336" b="47579"/>
          <a:stretch/>
        </p:blipFill>
        <p:spPr>
          <a:xfrm flipH="1">
            <a:off x="-1" y="0"/>
            <a:ext cx="453389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3C61A28-98A4-6F02-436E-0ECBC5452191}"/>
              </a:ext>
            </a:extLst>
          </p:cNvPr>
          <p:cNvSpPr/>
          <p:nvPr/>
        </p:nvSpPr>
        <p:spPr>
          <a:xfrm>
            <a:off x="4610101" y="-14168"/>
            <a:ext cx="4533900" cy="6872168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973876-248D-548E-59AF-5743F05C1222}"/>
              </a:ext>
            </a:extLst>
          </p:cNvPr>
          <p:cNvSpPr txBox="1"/>
          <p:nvPr/>
        </p:nvSpPr>
        <p:spPr>
          <a:xfrm>
            <a:off x="4629980" y="357401"/>
            <a:ext cx="451402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Perpetua Titling MT" panose="02020502060505020804" pitchFamily="18" charset="0"/>
              </a:rPr>
              <a:t>azarias</a:t>
            </a:r>
            <a:endParaRPr lang="en-US" sz="3200" dirty="0">
              <a:solidFill>
                <a:schemeClr val="bg1"/>
              </a:solidFill>
              <a:latin typeface="Perpetua Titling MT" panose="020205020605050208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07C9D8-0926-CDB9-71B9-CF46A438C56F}"/>
              </a:ext>
            </a:extLst>
          </p:cNvPr>
          <p:cNvSpPr txBox="1"/>
          <p:nvPr/>
        </p:nvSpPr>
        <p:spPr>
          <a:xfrm>
            <a:off x="5069903" y="1506083"/>
            <a:ext cx="363417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And let all them that do Thy servants hurt be ashamed ; </a:t>
            </a:r>
          </a:p>
          <a:p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And confounded in all their power and might, and let their strength be broken ; </a:t>
            </a:r>
          </a:p>
        </p:txBody>
      </p:sp>
    </p:spTree>
    <p:extLst>
      <p:ext uri="{BB962C8B-B14F-4D97-AF65-F5344CB8AC3E}">
        <p14:creationId xmlns:p14="http://schemas.microsoft.com/office/powerpoint/2010/main" val="906180398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46938-ED92-3B8D-FA77-9F7CCD3BE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F29C5AA-FB32-E12C-FF88-901B72CD51A0}"/>
              </a:ext>
            </a:extLst>
          </p:cNvPr>
          <p:cNvSpPr/>
          <p:nvPr/>
        </p:nvSpPr>
        <p:spPr>
          <a:xfrm>
            <a:off x="4610102" y="0"/>
            <a:ext cx="4533898" cy="6857999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45C5FD-8311-A95B-E81B-42587B830AF1}"/>
              </a:ext>
            </a:extLst>
          </p:cNvPr>
          <p:cNvSpPr txBox="1"/>
          <p:nvPr/>
        </p:nvSpPr>
        <p:spPr>
          <a:xfrm>
            <a:off x="4610101" y="543249"/>
            <a:ext cx="4533898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CHORUS OF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JEWISH WOMEN </a:t>
            </a:r>
          </a:p>
        </p:txBody>
      </p:sp>
      <p:pic>
        <p:nvPicPr>
          <p:cNvPr id="3" name="Picture 2" descr="A painting of two people&#10;&#10;Description automatically generated">
            <a:extLst>
              <a:ext uri="{FF2B5EF4-FFF2-40B4-BE49-F238E27FC236}">
                <a16:creationId xmlns:a16="http://schemas.microsoft.com/office/drawing/2014/main" id="{DC9905B2-FEB3-3921-E8FD-E98FE2A6AB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"/>
          <a:stretch/>
        </p:blipFill>
        <p:spPr>
          <a:xfrm>
            <a:off x="0" y="-1"/>
            <a:ext cx="4533899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B792FE-0605-2663-A54C-C39A6360ACE5}"/>
              </a:ext>
            </a:extLst>
          </p:cNvPr>
          <p:cNvSpPr txBox="1"/>
          <p:nvPr/>
        </p:nvSpPr>
        <p:spPr>
          <a:xfrm>
            <a:off x="5381905" y="2795807"/>
            <a:ext cx="35124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As for our harps we hanged them up ; upon the trees that are therein.</a:t>
            </a:r>
          </a:p>
        </p:txBody>
      </p:sp>
    </p:spTree>
    <p:extLst>
      <p:ext uri="{BB962C8B-B14F-4D97-AF65-F5344CB8AC3E}">
        <p14:creationId xmlns:p14="http://schemas.microsoft.com/office/powerpoint/2010/main" val="2517293313"/>
      </p:ext>
    </p:extLst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B9DF4-581F-F0D6-04CE-EBF6046E3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31EAC1-3079-D449-4EB1-EADB81E61F1F}"/>
              </a:ext>
            </a:extLst>
          </p:cNvPr>
          <p:cNvSpPr/>
          <p:nvPr/>
        </p:nvSpPr>
        <p:spPr>
          <a:xfrm>
            <a:off x="4645743" y="0"/>
            <a:ext cx="4498257" cy="685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1FE1AB-4735-A592-FCB4-50D13A8FA2AB}"/>
              </a:ext>
            </a:extLst>
          </p:cNvPr>
          <p:cNvSpPr txBox="1"/>
          <p:nvPr/>
        </p:nvSpPr>
        <p:spPr>
          <a:xfrm>
            <a:off x="5105400" y="2305615"/>
            <a:ext cx="36763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And let them know that Thou art Lord, the only God, and glorious over the whole world.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2FC027-6358-AB22-0FDE-6B145800B028}"/>
              </a:ext>
            </a:extLst>
          </p:cNvPr>
          <p:cNvSpPr txBox="1"/>
          <p:nvPr/>
        </p:nvSpPr>
        <p:spPr>
          <a:xfrm>
            <a:off x="4645743" y="342707"/>
            <a:ext cx="4498258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The three holy children</a:t>
            </a:r>
          </a:p>
        </p:txBody>
      </p:sp>
      <p:pic>
        <p:nvPicPr>
          <p:cNvPr id="7" name="Picture 6" descr="A painting of a group of people&#10;&#10;Description automatically generated">
            <a:extLst>
              <a:ext uri="{FF2B5EF4-FFF2-40B4-BE49-F238E27FC236}">
                <a16:creationId xmlns:a16="http://schemas.microsoft.com/office/drawing/2014/main" id="{E0BBF2EB-0E45-D2EF-6B63-46B9AA9454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" r="12689"/>
          <a:stretch/>
        </p:blipFill>
        <p:spPr>
          <a:xfrm flipH="1">
            <a:off x="-1" y="0"/>
            <a:ext cx="45339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8596"/>
      </p:ext>
    </p:extLst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DEE96D9-796A-8718-BC1B-B6C312AB3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" r="9398"/>
          <a:stretch/>
        </p:blipFill>
        <p:spPr bwMode="auto">
          <a:xfrm>
            <a:off x="-1" y="0"/>
            <a:ext cx="45339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C2F13B-0964-076F-35AC-389F722B0082}"/>
              </a:ext>
            </a:extLst>
          </p:cNvPr>
          <p:cNvSpPr/>
          <p:nvPr/>
        </p:nvSpPr>
        <p:spPr>
          <a:xfrm>
            <a:off x="4620041" y="0"/>
            <a:ext cx="4533901" cy="685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2B9361-B4B9-94F9-8202-3523A0D707D3}"/>
              </a:ext>
            </a:extLst>
          </p:cNvPr>
          <p:cNvSpPr txBox="1"/>
          <p:nvPr/>
        </p:nvSpPr>
        <p:spPr>
          <a:xfrm>
            <a:off x="5110371" y="1943100"/>
            <a:ext cx="3543300" cy="43550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Ye are My witnesses and My servants whom I have chosen ; </a:t>
            </a:r>
          </a:p>
          <a:p>
            <a:pPr>
              <a:spcBef>
                <a:spcPts val="30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That ye may know and believe Me, and understand that I am He.</a:t>
            </a:r>
          </a:p>
          <a:p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A7A79B-F879-AAE2-5D48-ECC10A9D2286}"/>
              </a:ext>
            </a:extLst>
          </p:cNvPr>
          <p:cNvSpPr txBox="1"/>
          <p:nvPr/>
        </p:nvSpPr>
        <p:spPr>
          <a:xfrm>
            <a:off x="4620041" y="356154"/>
            <a:ext cx="452396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Soprano solo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&amp; chorus</a:t>
            </a:r>
          </a:p>
        </p:txBody>
      </p:sp>
    </p:spTree>
    <p:extLst>
      <p:ext uri="{BB962C8B-B14F-4D97-AF65-F5344CB8AC3E}">
        <p14:creationId xmlns:p14="http://schemas.microsoft.com/office/powerpoint/2010/main" val="1459107406"/>
      </p:ext>
    </p:extLst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9AE86-6BE4-8CFB-1648-4608A62EC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E9375C-B51F-5641-3C01-C86B405677A6}"/>
              </a:ext>
            </a:extLst>
          </p:cNvPr>
          <p:cNvSpPr/>
          <p:nvPr/>
        </p:nvSpPr>
        <p:spPr>
          <a:xfrm>
            <a:off x="4620041" y="0"/>
            <a:ext cx="4533900" cy="685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5FB0527-A0B6-442C-803B-4B90157DF5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" r="9398"/>
          <a:stretch/>
        </p:blipFill>
        <p:spPr bwMode="auto">
          <a:xfrm>
            <a:off x="-1" y="0"/>
            <a:ext cx="45339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7D60CE-09FC-1F1B-1E46-B4C0C7CCA4FD}"/>
              </a:ext>
            </a:extLst>
          </p:cNvPr>
          <p:cNvSpPr txBox="1"/>
          <p:nvPr/>
        </p:nvSpPr>
        <p:spPr>
          <a:xfrm>
            <a:off x="5220530" y="1943100"/>
            <a:ext cx="3322982" cy="39241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30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Before Me there was no God formed, neither shall be after Me.  </a:t>
            </a:r>
          </a:p>
          <a:p>
            <a:pPr>
              <a:spcBef>
                <a:spcPts val="30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I, even I, am the Lord ; and beside Me there is no </a:t>
            </a:r>
            <a:r>
              <a:rPr lang="en-US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Saviour</a:t>
            </a: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AF7D1A-901F-3F26-5353-EB36E9E720C3}"/>
              </a:ext>
            </a:extLst>
          </p:cNvPr>
          <p:cNvSpPr txBox="1"/>
          <p:nvPr/>
        </p:nvSpPr>
        <p:spPr>
          <a:xfrm>
            <a:off x="4620041" y="356154"/>
            <a:ext cx="452396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Soprano solo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&amp; chorus</a:t>
            </a:r>
          </a:p>
        </p:txBody>
      </p:sp>
    </p:spTree>
    <p:extLst>
      <p:ext uri="{BB962C8B-B14F-4D97-AF65-F5344CB8AC3E}">
        <p14:creationId xmlns:p14="http://schemas.microsoft.com/office/powerpoint/2010/main" val="1042706568"/>
      </p:ext>
    </p:extLst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B7F73-6B3D-69CF-FB6B-AFEFACD60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1A12733-FD3A-2D1D-2CC2-6606CB9E5F17}"/>
              </a:ext>
            </a:extLst>
          </p:cNvPr>
          <p:cNvSpPr/>
          <p:nvPr/>
        </p:nvSpPr>
        <p:spPr>
          <a:xfrm>
            <a:off x="4610102" y="0"/>
            <a:ext cx="4533898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-up of a fire&#10;&#10;Description automatically generated">
            <a:extLst>
              <a:ext uri="{FF2B5EF4-FFF2-40B4-BE49-F238E27FC236}">
                <a16:creationId xmlns:a16="http://schemas.microsoft.com/office/drawing/2014/main" id="{8E6AE281-577B-3DD6-EBD4-4F376283B6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17" b="27381"/>
          <a:stretch/>
        </p:blipFill>
        <p:spPr>
          <a:xfrm>
            <a:off x="0" y="0"/>
            <a:ext cx="45339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308CFA7-F222-CACD-8DF2-F52D4C2295F5}"/>
              </a:ext>
            </a:extLst>
          </p:cNvPr>
          <p:cNvSpPr/>
          <p:nvPr/>
        </p:nvSpPr>
        <p:spPr>
          <a:xfrm>
            <a:off x="6103257" y="1545770"/>
            <a:ext cx="1545772" cy="393337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80BE05-0613-6ED2-F5D9-BD3C562F5E7D}"/>
              </a:ext>
            </a:extLst>
          </p:cNvPr>
          <p:cNvSpPr txBox="1"/>
          <p:nvPr/>
        </p:nvSpPr>
        <p:spPr>
          <a:xfrm>
            <a:off x="5105400" y="1888989"/>
            <a:ext cx="377166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And the King’s servants that cast them in ceased not to make the furnace hot with rosin, and pitch, and tow and wood ;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BCB893-E368-23D8-CF4C-EB4823DF1119}"/>
              </a:ext>
            </a:extLst>
          </p:cNvPr>
          <p:cNvSpPr txBox="1"/>
          <p:nvPr/>
        </p:nvSpPr>
        <p:spPr>
          <a:xfrm>
            <a:off x="4610100" y="334772"/>
            <a:ext cx="453389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chorus</a:t>
            </a:r>
          </a:p>
        </p:txBody>
      </p:sp>
    </p:spTree>
    <p:extLst>
      <p:ext uri="{BB962C8B-B14F-4D97-AF65-F5344CB8AC3E}">
        <p14:creationId xmlns:p14="http://schemas.microsoft.com/office/powerpoint/2010/main" val="2319673066"/>
      </p:ext>
    </p:extLst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9CDA2-557B-F82C-C502-C4E1E3BEE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54BAC28-7C67-5D58-0C2D-E564416C2D37}"/>
              </a:ext>
            </a:extLst>
          </p:cNvPr>
          <p:cNvSpPr/>
          <p:nvPr/>
        </p:nvSpPr>
        <p:spPr>
          <a:xfrm>
            <a:off x="4610102" y="0"/>
            <a:ext cx="4533898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-up of a fire&#10;&#10;Description automatically generated">
            <a:extLst>
              <a:ext uri="{FF2B5EF4-FFF2-40B4-BE49-F238E27FC236}">
                <a16:creationId xmlns:a16="http://schemas.microsoft.com/office/drawing/2014/main" id="{CABF66A1-2487-027B-51AA-648C96F611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17" b="27381"/>
          <a:stretch/>
        </p:blipFill>
        <p:spPr>
          <a:xfrm>
            <a:off x="0" y="0"/>
            <a:ext cx="45339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968CF81-7BAC-B228-DF9F-AC2BD0277C9E}"/>
              </a:ext>
            </a:extLst>
          </p:cNvPr>
          <p:cNvSpPr/>
          <p:nvPr/>
        </p:nvSpPr>
        <p:spPr>
          <a:xfrm>
            <a:off x="6103257" y="1545770"/>
            <a:ext cx="1545772" cy="393337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3CA82A-5249-F5EB-52E9-360F26C1DDD5}"/>
              </a:ext>
            </a:extLst>
          </p:cNvPr>
          <p:cNvSpPr txBox="1"/>
          <p:nvPr/>
        </p:nvSpPr>
        <p:spPr>
          <a:xfrm>
            <a:off x="5024467" y="1378856"/>
            <a:ext cx="362423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So that the flame streamed forth high above the furnace ; </a:t>
            </a:r>
          </a:p>
          <a:p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And it passed through and slew those whom it found about the furnace.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F9D3-8B2A-4A68-6676-D542963EEE15}"/>
              </a:ext>
            </a:extLst>
          </p:cNvPr>
          <p:cNvSpPr txBox="1"/>
          <p:nvPr/>
        </p:nvSpPr>
        <p:spPr>
          <a:xfrm>
            <a:off x="4610100" y="334772"/>
            <a:ext cx="453389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chorus</a:t>
            </a:r>
          </a:p>
        </p:txBody>
      </p:sp>
    </p:spTree>
    <p:extLst>
      <p:ext uri="{BB962C8B-B14F-4D97-AF65-F5344CB8AC3E}">
        <p14:creationId xmlns:p14="http://schemas.microsoft.com/office/powerpoint/2010/main" val="2992856477"/>
      </p:ext>
    </p:extLst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155FA-9F4A-9511-96C0-F3C7A0C2D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6115B-F194-AE36-AE0F-EBCE2ABE9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A4252A-C713-576E-D701-77F06F1E9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414" t="-2" r="32114" b="14"/>
          <a:stretch/>
        </p:blipFill>
        <p:spPr>
          <a:xfrm>
            <a:off x="0" y="0"/>
            <a:ext cx="4510710" cy="6858000"/>
          </a:xfrm>
          <a:prstGeom prst="rect">
            <a:avLst/>
          </a:prstGeom>
          <a:ln w="28575"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D7EC61-2DED-12F3-FA7B-4F58BA7F99F1}"/>
              </a:ext>
            </a:extLst>
          </p:cNvPr>
          <p:cNvSpPr/>
          <p:nvPr/>
        </p:nvSpPr>
        <p:spPr>
          <a:xfrm>
            <a:off x="4613414" y="-63610"/>
            <a:ext cx="4606785" cy="7005099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E4B2E2-81B5-9822-5785-AC82916CB402}"/>
              </a:ext>
            </a:extLst>
          </p:cNvPr>
          <p:cNvSpPr txBox="1"/>
          <p:nvPr/>
        </p:nvSpPr>
        <p:spPr>
          <a:xfrm>
            <a:off x="5363817" y="1943100"/>
            <a:ext cx="354330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But the angel of the Lord came down into the furnace, and smote the flame of the fire out of the furnace ;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5B2B95-09CE-53FA-0ADE-766D166D2313}"/>
              </a:ext>
            </a:extLst>
          </p:cNvPr>
          <p:cNvSpPr txBox="1"/>
          <p:nvPr/>
        </p:nvSpPr>
        <p:spPr>
          <a:xfrm>
            <a:off x="4610100" y="365126"/>
            <a:ext cx="451071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Soprano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solo</a:t>
            </a:r>
          </a:p>
        </p:txBody>
      </p:sp>
    </p:spTree>
    <p:extLst>
      <p:ext uri="{BB962C8B-B14F-4D97-AF65-F5344CB8AC3E}">
        <p14:creationId xmlns:p14="http://schemas.microsoft.com/office/powerpoint/2010/main" val="897835065"/>
      </p:ext>
    </p:extLst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64E13698-276E-7F54-E06D-09828F9A30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14" t="-2" r="32114" b="14"/>
          <a:stretch/>
        </p:blipFill>
        <p:spPr>
          <a:xfrm>
            <a:off x="0" y="-63610"/>
            <a:ext cx="4510710" cy="6926220"/>
          </a:xfrm>
          <a:prstGeom prst="rect">
            <a:avLst/>
          </a:prstGeom>
          <a:ln w="28575"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A5F18D0-65E6-323B-5609-25326959EBF6}"/>
              </a:ext>
            </a:extLst>
          </p:cNvPr>
          <p:cNvSpPr/>
          <p:nvPr/>
        </p:nvSpPr>
        <p:spPr>
          <a:xfrm>
            <a:off x="4613414" y="-63610"/>
            <a:ext cx="4606785" cy="698919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4AC95A-B4EE-51D0-C53F-6C27A5A16E10}"/>
              </a:ext>
            </a:extLst>
          </p:cNvPr>
          <p:cNvSpPr txBox="1"/>
          <p:nvPr/>
        </p:nvSpPr>
        <p:spPr>
          <a:xfrm>
            <a:off x="4610100" y="365126"/>
            <a:ext cx="451071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Soprano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solo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1BB6E8-9B7F-DC5D-C98E-697BD9A30229}"/>
              </a:ext>
            </a:extLst>
          </p:cNvPr>
          <p:cNvSpPr txBox="1"/>
          <p:nvPr/>
        </p:nvSpPr>
        <p:spPr>
          <a:xfrm>
            <a:off x="5244546" y="1796505"/>
            <a:ext cx="35433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And made the midst of the furnace as it had been a moist whistling wind, so that the fire touched them not at all, neither hurt nor troubled them.</a:t>
            </a:r>
          </a:p>
        </p:txBody>
      </p:sp>
    </p:spTree>
    <p:extLst>
      <p:ext uri="{BB962C8B-B14F-4D97-AF65-F5344CB8AC3E}">
        <p14:creationId xmlns:p14="http://schemas.microsoft.com/office/powerpoint/2010/main" val="2756686104"/>
      </p:ext>
    </p:extLst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a king in a room with people&#10;&#10;Description automatically generated">
            <a:extLst>
              <a:ext uri="{FF2B5EF4-FFF2-40B4-BE49-F238E27FC236}">
                <a16:creationId xmlns:a16="http://schemas.microsoft.com/office/drawing/2014/main" id="{BAA4C79B-C69F-A22D-3B93-612885DEDC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1" t="1085" r="4182" b="4463"/>
          <a:stretch/>
        </p:blipFill>
        <p:spPr>
          <a:xfrm>
            <a:off x="-71562" y="0"/>
            <a:ext cx="4613745" cy="6858000"/>
          </a:xfrm>
          <a:prstGeom prst="rect">
            <a:avLst/>
          </a:prstGeom>
          <a:ln w="2857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B52AA8-F62B-168D-CD68-E5E114CF3DCD}"/>
              </a:ext>
            </a:extLst>
          </p:cNvPr>
          <p:cNvSpPr/>
          <p:nvPr/>
        </p:nvSpPr>
        <p:spPr>
          <a:xfrm>
            <a:off x="4639918" y="0"/>
            <a:ext cx="4533902" cy="685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4BCF51-6F04-E244-C704-2B1A5028D963}"/>
              </a:ext>
            </a:extLst>
          </p:cNvPr>
          <p:cNvSpPr txBox="1"/>
          <p:nvPr/>
        </p:nvSpPr>
        <p:spPr>
          <a:xfrm>
            <a:off x="5270224" y="2150255"/>
            <a:ext cx="327328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Did we not cast three men bound into the midst of the fire ?</a:t>
            </a:r>
          </a:p>
          <a:p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True, O King !</a:t>
            </a:r>
          </a:p>
          <a:p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AFB4B9-3F09-230A-BD20-F5AAC9C171AA}"/>
              </a:ext>
            </a:extLst>
          </p:cNvPr>
          <p:cNvSpPr txBox="1"/>
          <p:nvPr/>
        </p:nvSpPr>
        <p:spPr>
          <a:xfrm>
            <a:off x="4639918" y="362584"/>
            <a:ext cx="4533901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The King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&amp; Chorus</a:t>
            </a:r>
          </a:p>
        </p:txBody>
      </p:sp>
    </p:spTree>
    <p:extLst>
      <p:ext uri="{BB962C8B-B14F-4D97-AF65-F5344CB8AC3E}">
        <p14:creationId xmlns:p14="http://schemas.microsoft.com/office/powerpoint/2010/main" val="4287876646"/>
      </p:ext>
    </p:extLst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FA6CD-30DA-D324-C82A-C1C0EFAD7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069F4D-62BB-A9D5-6080-3A1C1382FE74}"/>
              </a:ext>
            </a:extLst>
          </p:cNvPr>
          <p:cNvSpPr/>
          <p:nvPr/>
        </p:nvSpPr>
        <p:spPr>
          <a:xfrm>
            <a:off x="11811856" y="-363468"/>
            <a:ext cx="8093915" cy="5837654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ainting of a king in a room with people&#10;&#10;Description automatically generated">
            <a:extLst>
              <a:ext uri="{FF2B5EF4-FFF2-40B4-BE49-F238E27FC236}">
                <a16:creationId xmlns:a16="http://schemas.microsoft.com/office/drawing/2014/main" id="{D622C0E0-77E0-1D41-F3A7-9C275A1108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1" t="1085" r="4182" b="4463"/>
          <a:stretch/>
        </p:blipFill>
        <p:spPr>
          <a:xfrm>
            <a:off x="-71562" y="0"/>
            <a:ext cx="4613745" cy="6858000"/>
          </a:xfrm>
          <a:prstGeom prst="rect">
            <a:avLst/>
          </a:prstGeom>
          <a:ln w="28575"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A3400E-2FE6-2188-6658-08AFFB7399FA}"/>
              </a:ext>
            </a:extLst>
          </p:cNvPr>
          <p:cNvSpPr/>
          <p:nvPr/>
        </p:nvSpPr>
        <p:spPr>
          <a:xfrm>
            <a:off x="4629979" y="0"/>
            <a:ext cx="4533902" cy="685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1A3F7E-E495-F9D6-2734-FE3373AEBEFD}"/>
              </a:ext>
            </a:extLst>
          </p:cNvPr>
          <p:cNvSpPr txBox="1"/>
          <p:nvPr/>
        </p:nvSpPr>
        <p:spPr>
          <a:xfrm>
            <a:off x="4639918" y="362584"/>
            <a:ext cx="4533901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The King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&amp; Chorus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0C3C46-F5C5-3209-5212-4E8F8315DFC1}"/>
              </a:ext>
            </a:extLst>
          </p:cNvPr>
          <p:cNvSpPr txBox="1"/>
          <p:nvPr/>
        </p:nvSpPr>
        <p:spPr>
          <a:xfrm>
            <a:off x="5274364" y="1943100"/>
            <a:ext cx="35433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Lo ! I see four men loose, walking in the midst of the fire, and they have no hurt ; and the form of the fourth is like the Son of God.</a:t>
            </a:r>
          </a:p>
        </p:txBody>
      </p:sp>
    </p:spTree>
    <p:extLst>
      <p:ext uri="{BB962C8B-B14F-4D97-AF65-F5344CB8AC3E}">
        <p14:creationId xmlns:p14="http://schemas.microsoft.com/office/powerpoint/2010/main" val="4216493513"/>
      </p:ext>
    </p:extLst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es trois jeunes gens dans la fournaise. (The Three Young Men in the Fiery Furnace). En chatiment de leur refus de se prosterner devant l">
            <a:extLst>
              <a:ext uri="{FF2B5EF4-FFF2-40B4-BE49-F238E27FC236}">
                <a16:creationId xmlns:a16="http://schemas.microsoft.com/office/drawing/2014/main" id="{D285DF41-D302-28D6-AECE-8B8D589C79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0" t="5194" r="12419" b="4932"/>
          <a:stretch/>
        </p:blipFill>
        <p:spPr bwMode="auto">
          <a:xfrm>
            <a:off x="0" y="-13526"/>
            <a:ext cx="4533900" cy="688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48DD7B-42B3-BABB-2F67-DB2A77023DB0}"/>
              </a:ext>
            </a:extLst>
          </p:cNvPr>
          <p:cNvSpPr/>
          <p:nvPr/>
        </p:nvSpPr>
        <p:spPr>
          <a:xfrm>
            <a:off x="4629979" y="0"/>
            <a:ext cx="4533902" cy="685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0C0F9A-B06B-43ED-C521-4A73344760E5}"/>
              </a:ext>
            </a:extLst>
          </p:cNvPr>
          <p:cNvSpPr txBox="1"/>
          <p:nvPr/>
        </p:nvSpPr>
        <p:spPr>
          <a:xfrm>
            <a:off x="4629979" y="361185"/>
            <a:ext cx="4533902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Three holy children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38031B-13E1-1894-3E04-2880D0EC5E83}"/>
              </a:ext>
            </a:extLst>
          </p:cNvPr>
          <p:cNvSpPr txBox="1"/>
          <p:nvPr/>
        </p:nvSpPr>
        <p:spPr>
          <a:xfrm>
            <a:off x="5325717" y="2090172"/>
            <a:ext cx="33229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Blessed art thou  O Lord God of   our fathers, and to be praised and exalted above    all for ever.</a:t>
            </a:r>
          </a:p>
        </p:txBody>
      </p:sp>
    </p:spTree>
    <p:extLst>
      <p:ext uri="{BB962C8B-B14F-4D97-AF65-F5344CB8AC3E}">
        <p14:creationId xmlns:p14="http://schemas.microsoft.com/office/powerpoint/2010/main" val="2250687596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E414690-C286-EEB7-A815-2B7D16647F7F}"/>
              </a:ext>
            </a:extLst>
          </p:cNvPr>
          <p:cNvSpPr/>
          <p:nvPr/>
        </p:nvSpPr>
        <p:spPr>
          <a:xfrm>
            <a:off x="4610103" y="-1"/>
            <a:ext cx="4533898" cy="6857999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ainting of a person holding a person&#10;&#10;Description automatically generated">
            <a:extLst>
              <a:ext uri="{FF2B5EF4-FFF2-40B4-BE49-F238E27FC236}">
                <a16:creationId xmlns:a16="http://schemas.microsoft.com/office/drawing/2014/main" id="{D67ADB29-FB25-37D0-A462-DCD50B5028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"/>
          <a:stretch/>
        </p:blipFill>
        <p:spPr>
          <a:xfrm>
            <a:off x="0" y="0"/>
            <a:ext cx="45339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AE73CF-992F-9C15-000E-7604BEF7FD9F}"/>
              </a:ext>
            </a:extLst>
          </p:cNvPr>
          <p:cNvSpPr txBox="1"/>
          <p:nvPr/>
        </p:nvSpPr>
        <p:spPr>
          <a:xfrm>
            <a:off x="4610102" y="533816"/>
            <a:ext cx="4533898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CHORUS OF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JEWISH WOMEN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60991C-F155-8E58-280A-4B11CA7DF3A7}"/>
              </a:ext>
            </a:extLst>
          </p:cNvPr>
          <p:cNvSpPr txBox="1"/>
          <p:nvPr/>
        </p:nvSpPr>
        <p:spPr>
          <a:xfrm>
            <a:off x="5011130" y="2767525"/>
            <a:ext cx="38428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For they that led </a:t>
            </a:r>
          </a:p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us away captive required of us then </a:t>
            </a:r>
          </a:p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a song, and melody, in our heaviness.</a:t>
            </a:r>
          </a:p>
        </p:txBody>
      </p:sp>
    </p:spTree>
    <p:extLst>
      <p:ext uri="{BB962C8B-B14F-4D97-AF65-F5344CB8AC3E}">
        <p14:creationId xmlns:p14="http://schemas.microsoft.com/office/powerpoint/2010/main" val="2280421952"/>
      </p:ext>
    </p:extLst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3D64E-CCC6-F562-63B5-C3E564D70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es trois jeunes gens dans la fournaise. (The Three Young Men in the Fiery Furnace). En chatiment de leur refus de se prosterner devant l">
            <a:extLst>
              <a:ext uri="{FF2B5EF4-FFF2-40B4-BE49-F238E27FC236}">
                <a16:creationId xmlns:a16="http://schemas.microsoft.com/office/drawing/2014/main" id="{6E4BA4FB-7156-36A5-C99E-13CA4D66B9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0" t="5194" r="12419" b="4932"/>
          <a:stretch/>
        </p:blipFill>
        <p:spPr bwMode="auto">
          <a:xfrm>
            <a:off x="0" y="-13526"/>
            <a:ext cx="4533900" cy="688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753B80E-0EAC-5CCB-CB3D-3EEA42902435}"/>
              </a:ext>
            </a:extLst>
          </p:cNvPr>
          <p:cNvSpPr/>
          <p:nvPr/>
        </p:nvSpPr>
        <p:spPr>
          <a:xfrm>
            <a:off x="4629979" y="0"/>
            <a:ext cx="4533902" cy="685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BEA37-096A-9055-043E-0B111B48FDDE}"/>
              </a:ext>
            </a:extLst>
          </p:cNvPr>
          <p:cNvSpPr txBox="1"/>
          <p:nvPr/>
        </p:nvSpPr>
        <p:spPr>
          <a:xfrm>
            <a:off x="5131938" y="2090171"/>
            <a:ext cx="35299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And blessed is Thy glorious and holy name, and to be praised and exalted above     all for ever.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E0A8E6-63F3-A762-B79D-DE403459B8D6}"/>
              </a:ext>
            </a:extLst>
          </p:cNvPr>
          <p:cNvSpPr txBox="1"/>
          <p:nvPr/>
        </p:nvSpPr>
        <p:spPr>
          <a:xfrm>
            <a:off x="4629979" y="361185"/>
            <a:ext cx="4533902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Three holy children</a:t>
            </a:r>
          </a:p>
        </p:txBody>
      </p:sp>
    </p:spTree>
    <p:extLst>
      <p:ext uri="{BB962C8B-B14F-4D97-AF65-F5344CB8AC3E}">
        <p14:creationId xmlns:p14="http://schemas.microsoft.com/office/powerpoint/2010/main" val="561894727"/>
      </p:ext>
    </p:extLst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FD22D-0108-019F-C5FC-B63DB811D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es trois jeunes gens dans la fournaise. (The Three Young Men in the Fiery Furnace). En chatiment de leur refus de se prosterner devant l">
            <a:extLst>
              <a:ext uri="{FF2B5EF4-FFF2-40B4-BE49-F238E27FC236}">
                <a16:creationId xmlns:a16="http://schemas.microsoft.com/office/drawing/2014/main" id="{8B370772-7068-4BF7-7ED8-8CAA4E8FEC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0" t="5194" r="12419" b="4932"/>
          <a:stretch/>
        </p:blipFill>
        <p:spPr bwMode="auto">
          <a:xfrm>
            <a:off x="0" y="-13526"/>
            <a:ext cx="4533900" cy="688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376E6-A381-7EB2-F821-9092FF083909}"/>
              </a:ext>
            </a:extLst>
          </p:cNvPr>
          <p:cNvSpPr/>
          <p:nvPr/>
        </p:nvSpPr>
        <p:spPr>
          <a:xfrm>
            <a:off x="4629979" y="0"/>
            <a:ext cx="4533902" cy="685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799ADF-6244-E438-CED5-19ECF8FC6F7E}"/>
              </a:ext>
            </a:extLst>
          </p:cNvPr>
          <p:cNvSpPr txBox="1"/>
          <p:nvPr/>
        </p:nvSpPr>
        <p:spPr>
          <a:xfrm>
            <a:off x="5246267" y="2087277"/>
            <a:ext cx="34802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Blessed art Thou, in the Temple of Thy holy glory,  and to be praised and exalted above all for ever.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92A4DC-6F5B-3A9F-8BF2-7222DC89FC45}"/>
              </a:ext>
            </a:extLst>
          </p:cNvPr>
          <p:cNvSpPr txBox="1"/>
          <p:nvPr/>
        </p:nvSpPr>
        <p:spPr>
          <a:xfrm>
            <a:off x="4629979" y="361185"/>
            <a:ext cx="4533902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Three holy children</a:t>
            </a:r>
          </a:p>
        </p:txBody>
      </p:sp>
    </p:spTree>
    <p:extLst>
      <p:ext uri="{BB962C8B-B14F-4D97-AF65-F5344CB8AC3E}">
        <p14:creationId xmlns:p14="http://schemas.microsoft.com/office/powerpoint/2010/main" val="3794655863"/>
      </p:ext>
    </p:extLst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C7A0D-38A4-D681-1C59-A5CBE3EA1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inting of two people&#10;&#10;Description automatically generated">
            <a:extLst>
              <a:ext uri="{FF2B5EF4-FFF2-40B4-BE49-F238E27FC236}">
                <a16:creationId xmlns:a16="http://schemas.microsoft.com/office/drawing/2014/main" id="{F837C9FD-7C93-F3AD-815E-ABC12AB1A8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"/>
          <a:stretch/>
        </p:blipFill>
        <p:spPr>
          <a:xfrm>
            <a:off x="0" y="-23856"/>
            <a:ext cx="4533900" cy="69454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E369B5-276E-9730-3D23-CBC8518A3D37}"/>
              </a:ext>
            </a:extLst>
          </p:cNvPr>
          <p:cNvSpPr/>
          <p:nvPr/>
        </p:nvSpPr>
        <p:spPr>
          <a:xfrm>
            <a:off x="4610103" y="-1"/>
            <a:ext cx="4533898" cy="6857999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4F931-8374-B479-DC15-3009E3B81329}"/>
              </a:ext>
            </a:extLst>
          </p:cNvPr>
          <p:cNvSpPr txBox="1"/>
          <p:nvPr/>
        </p:nvSpPr>
        <p:spPr>
          <a:xfrm>
            <a:off x="4665760" y="320123"/>
            <a:ext cx="443053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The king &amp; Chorus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A56DA3-1038-FA12-74E3-0E00F3163204}"/>
              </a:ext>
            </a:extLst>
          </p:cNvPr>
          <p:cNvSpPr txBox="1"/>
          <p:nvPr/>
        </p:nvSpPr>
        <p:spPr>
          <a:xfrm>
            <a:off x="5134648" y="1646241"/>
            <a:ext cx="3601515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Ye servants of the Most High God, come forth and come hither.  </a:t>
            </a:r>
          </a:p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Blessed be your God, who has sent His Angel, and delivered His servants that trusted in Him.</a:t>
            </a:r>
          </a:p>
        </p:txBody>
      </p:sp>
    </p:spTree>
    <p:extLst>
      <p:ext uri="{BB962C8B-B14F-4D97-AF65-F5344CB8AC3E}">
        <p14:creationId xmlns:p14="http://schemas.microsoft.com/office/powerpoint/2010/main" val="3139799344"/>
      </p:ext>
    </p:extLst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2CEA5-6113-34AE-81A3-771A7E434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EA1338-6CC6-6AA2-3D36-04078B2C402C}"/>
              </a:ext>
            </a:extLst>
          </p:cNvPr>
          <p:cNvSpPr/>
          <p:nvPr/>
        </p:nvSpPr>
        <p:spPr>
          <a:xfrm>
            <a:off x="4610103" y="-1"/>
            <a:ext cx="4533898" cy="6857999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ainting of two people&#10;&#10;Description automatically generated">
            <a:extLst>
              <a:ext uri="{FF2B5EF4-FFF2-40B4-BE49-F238E27FC236}">
                <a16:creationId xmlns:a16="http://schemas.microsoft.com/office/drawing/2014/main" id="{EB8FE681-AC6E-87FC-41C8-E896EF6D15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"/>
          <a:stretch/>
        </p:blipFill>
        <p:spPr>
          <a:xfrm>
            <a:off x="0" y="-39758"/>
            <a:ext cx="4533900" cy="69375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5CAAC9-6913-B164-319C-0356DFDC2153}"/>
              </a:ext>
            </a:extLst>
          </p:cNvPr>
          <p:cNvSpPr txBox="1"/>
          <p:nvPr/>
        </p:nvSpPr>
        <p:spPr>
          <a:xfrm>
            <a:off x="4665760" y="320123"/>
            <a:ext cx="443053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The king &amp; Chorus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6FB4A0-6486-CE65-24CD-511ECEBAAA67}"/>
              </a:ext>
            </a:extLst>
          </p:cNvPr>
          <p:cNvSpPr txBox="1"/>
          <p:nvPr/>
        </p:nvSpPr>
        <p:spPr>
          <a:xfrm>
            <a:off x="5242112" y="2185001"/>
            <a:ext cx="32698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There is no other God that can deliver after     this sort.</a:t>
            </a:r>
          </a:p>
        </p:txBody>
      </p:sp>
    </p:spTree>
    <p:extLst>
      <p:ext uri="{BB962C8B-B14F-4D97-AF65-F5344CB8AC3E}">
        <p14:creationId xmlns:p14="http://schemas.microsoft.com/office/powerpoint/2010/main" val="3426937314"/>
      </p:ext>
    </p:extLst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E329893-AEA1-1419-9C5A-8262E37E80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5002177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657600" imgH="2743200" progId="Photoshop.Image.12">
                  <p:embed/>
                </p:oleObj>
              </mc:Choice>
              <mc:Fallback>
                <p:oleObj name="Image" r:id="rId2" imgW="3657600" imgH="2743200" progId="Photoshop.Image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E329893-AEA1-1419-9C5A-8262E37E80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4986731"/>
      </p:ext>
    </p:extLst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297899A1-0E3F-6AE8-8D73-DBF020B8FF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7369723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657600" imgH="2743200" progId="Photoshop.Image.12">
                  <p:embed/>
                </p:oleObj>
              </mc:Choice>
              <mc:Fallback>
                <p:oleObj name="Image" r:id="rId2" imgW="3657600" imgH="2743200" progId="Photoshop.Image.12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297899A1-0E3F-6AE8-8D73-DBF020B8FF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D4C50A8-AD6C-53BA-0675-97A7742D53FA}"/>
              </a:ext>
            </a:extLst>
          </p:cNvPr>
          <p:cNvSpPr/>
          <p:nvPr/>
        </p:nvSpPr>
        <p:spPr>
          <a:xfrm>
            <a:off x="2902215" y="495300"/>
            <a:ext cx="5746485" cy="5837654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4F45A7-E4E0-3445-D761-DBB49ACB78AA}"/>
              </a:ext>
            </a:extLst>
          </p:cNvPr>
          <p:cNvSpPr txBox="1"/>
          <p:nvPr/>
        </p:nvSpPr>
        <p:spPr>
          <a:xfrm>
            <a:off x="3375329" y="970377"/>
            <a:ext cx="5132567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O all ye works of the Lord, bless ye the Lord, praise Him above all for ever.</a:t>
            </a:r>
          </a:p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O ye heavens, bless ye the Lord, praise and exalt Him above all for ever.</a:t>
            </a:r>
          </a:p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O ye angels of the Lord, bless ye the Lord, praise and exalt Him above all for ever.  </a:t>
            </a:r>
          </a:p>
        </p:txBody>
      </p:sp>
    </p:spTree>
    <p:extLst>
      <p:ext uri="{BB962C8B-B14F-4D97-AF65-F5344CB8AC3E}">
        <p14:creationId xmlns:p14="http://schemas.microsoft.com/office/powerpoint/2010/main" val="1283036974"/>
      </p:ext>
    </p:extLst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B3A78-A611-9136-31AB-B25D2784B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42C4718-EB50-BA7F-6938-E3CCC0DB53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0617237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657600" imgH="2743200" progId="Photoshop.Image.12">
                  <p:embed/>
                </p:oleObj>
              </mc:Choice>
              <mc:Fallback>
                <p:oleObj name="Image" r:id="rId2" imgW="3657600" imgH="2743200" progId="Photoshop.Image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42C4718-EB50-BA7F-6938-E3CCC0DB53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ln w="5715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838C7A9B-C7AA-6D9C-8C0B-B08E06B17709}"/>
              </a:ext>
            </a:extLst>
          </p:cNvPr>
          <p:cNvSpPr/>
          <p:nvPr/>
        </p:nvSpPr>
        <p:spPr>
          <a:xfrm>
            <a:off x="495300" y="495300"/>
            <a:ext cx="5746485" cy="5837654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DBE864-D3D6-26FA-1BDD-24495B9F5388}"/>
              </a:ext>
            </a:extLst>
          </p:cNvPr>
          <p:cNvSpPr txBox="1"/>
          <p:nvPr/>
        </p:nvSpPr>
        <p:spPr>
          <a:xfrm>
            <a:off x="791736" y="782121"/>
            <a:ext cx="5247913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O ye waters above the heavens, bless ye the Lord, praise and exalt Him above all for ever.</a:t>
            </a:r>
          </a:p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O ye powers of the Lord, bless ye the Lord, praise and exalt Him above all for ever.</a:t>
            </a:r>
          </a:p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O ye sun and moon, bless ye the Lord, praise and exalt Him above all for ever.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128F728-4AC1-8FAC-213A-003B73275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345" y="0"/>
            <a:ext cx="2432856" cy="685800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263070"/>
      </p:ext>
    </p:extLst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EB3AFC8-2A3A-E109-13BE-47E93E9FF8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0677032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657600" imgH="2743200" progId="Photoshop.Image.12">
                  <p:embed/>
                </p:oleObj>
              </mc:Choice>
              <mc:Fallback>
                <p:oleObj name="Image" r:id="rId2" imgW="3657600" imgH="2743200" progId="Photoshop.Image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EB3AFC8-2A3A-E109-13BE-47E93E9FF8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ln w="5715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67DBA16-DA52-149E-CC85-4B07BE1BAB2D}"/>
              </a:ext>
            </a:extLst>
          </p:cNvPr>
          <p:cNvSpPr/>
          <p:nvPr/>
        </p:nvSpPr>
        <p:spPr>
          <a:xfrm>
            <a:off x="2902215" y="495300"/>
            <a:ext cx="5746485" cy="5837654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5FF1F-BC3E-1921-F164-85A8A3872381}"/>
              </a:ext>
            </a:extLst>
          </p:cNvPr>
          <p:cNvSpPr txBox="1"/>
          <p:nvPr/>
        </p:nvSpPr>
        <p:spPr>
          <a:xfrm>
            <a:off x="3149345" y="782121"/>
            <a:ext cx="525222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O ye stars of heaven,   bless ye the Lord, praise and exalt Him above all for ever. </a:t>
            </a:r>
          </a:p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O ye showers and dew, bless ye the Lord, praise and exalt Him above all for ever.</a:t>
            </a:r>
          </a:p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O ye winds of God, bless  ye the Lord, praise and exalt Him above all for ever.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2AB3980-19BD-EC67-A1BA-1737F3D21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00300" cy="685800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717270"/>
      </p:ext>
    </p:extLst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81B92-1038-32B6-1066-DB3B0F3E2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F34D7-FD96-9EC1-C929-761481AF5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E44CDDC-93BB-BB88-EC08-2F67CEB8B5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1771515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657600" imgH="2743200" progId="Photoshop.Image.12">
                  <p:embed/>
                </p:oleObj>
              </mc:Choice>
              <mc:Fallback>
                <p:oleObj name="Image" r:id="rId2" imgW="3657600" imgH="2743200" progId="Photoshop.Image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E44CDDC-93BB-BB88-EC08-2F67CEB8B5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ln w="5715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2F4C33D0-6222-42FB-8351-099E2EFF6FA2}"/>
              </a:ext>
            </a:extLst>
          </p:cNvPr>
          <p:cNvSpPr/>
          <p:nvPr/>
        </p:nvSpPr>
        <p:spPr>
          <a:xfrm>
            <a:off x="495300" y="507390"/>
            <a:ext cx="5746485" cy="5837654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504D7F-83E9-0D81-605C-6EDC945C00A8}"/>
              </a:ext>
            </a:extLst>
          </p:cNvPr>
          <p:cNvSpPr txBox="1"/>
          <p:nvPr/>
        </p:nvSpPr>
        <p:spPr>
          <a:xfrm>
            <a:off x="1189352" y="944753"/>
            <a:ext cx="4549699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Praise the Lord upon earth ; ye dragons and all deeps ;</a:t>
            </a:r>
          </a:p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Fire and hail, snow and </a:t>
            </a:r>
            <a:r>
              <a:rPr lang="en-US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vapour</a:t>
            </a: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 ; wind and storm fulfilling His word.</a:t>
            </a:r>
          </a:p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O ye mountains and all  hills ; fruitful trees and all cedars;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115900-DABD-2208-0A08-C48B423AC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55896" y="-1"/>
            <a:ext cx="2388102" cy="6858001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937096"/>
      </p:ext>
    </p:extLst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464EE-E50E-35CA-88AE-E1FAD6645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979449-DF5D-95DE-15A6-BEF448846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F914CA9-902F-DE1F-BCB9-FD10207835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8304420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657600" imgH="2743200" progId="Photoshop.Image.12">
                  <p:embed/>
                </p:oleObj>
              </mc:Choice>
              <mc:Fallback>
                <p:oleObj name="Image" r:id="rId2" imgW="3657600" imgH="2743200" progId="Photoshop.Image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CF914CA9-902F-DE1F-BCB9-FD10207835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ln w="5715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32E9F77-E96C-F8EF-5343-CD9BA6E9248D}"/>
              </a:ext>
            </a:extLst>
          </p:cNvPr>
          <p:cNvSpPr/>
          <p:nvPr/>
        </p:nvSpPr>
        <p:spPr>
          <a:xfrm>
            <a:off x="2898314" y="494371"/>
            <a:ext cx="5746485" cy="5837654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963205-97A0-2397-4FD5-0D904BB99060}"/>
              </a:ext>
            </a:extLst>
          </p:cNvPr>
          <p:cNvSpPr txBox="1"/>
          <p:nvPr/>
        </p:nvSpPr>
        <p:spPr>
          <a:xfrm>
            <a:off x="3160497" y="836948"/>
            <a:ext cx="522992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O ye fowls of the air, bless ye the Lord, praise and exalt Him above all for ever.</a:t>
            </a:r>
          </a:p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O ye beasts and cattle, bless ye the Lord, praise and exalt Him above all for ever.</a:t>
            </a:r>
          </a:p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O ye children of men, bless ye the Lord, praise and exalt Him above all for ever.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F11DA23-0C3D-5E6B-660D-EF20CB7B6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" y="0"/>
            <a:ext cx="2435965" cy="685800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54798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31B9CCF-8719-898C-C30F-D59DC1EC1E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6" t="1880" r="34909" b="-1"/>
          <a:stretch/>
        </p:blipFill>
        <p:spPr bwMode="auto">
          <a:xfrm>
            <a:off x="0" y="0"/>
            <a:ext cx="4533900" cy="6858000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8A4147-DE4C-CA30-DFAA-7209A75A3F28}"/>
              </a:ext>
            </a:extLst>
          </p:cNvPr>
          <p:cNvSpPr/>
          <p:nvPr/>
        </p:nvSpPr>
        <p:spPr>
          <a:xfrm>
            <a:off x="4613514" y="-79513"/>
            <a:ext cx="4530486" cy="6941437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EEDDC3-2035-67EA-22C1-B697F7033A03}"/>
              </a:ext>
            </a:extLst>
          </p:cNvPr>
          <p:cNvSpPr txBox="1"/>
          <p:nvPr/>
        </p:nvSpPr>
        <p:spPr>
          <a:xfrm>
            <a:off x="4533900" y="511973"/>
            <a:ext cx="461010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CHORUS OF 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Perpetua Titling MT" panose="02020502060505020804" pitchFamily="18" charset="0"/>
              </a:rPr>
              <a:t>assyrians</a:t>
            </a:r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 &amp;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JEWISH WOMEN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4F4006-E5B0-7FD1-C85E-A9BE7E13A2A6}"/>
              </a:ext>
            </a:extLst>
          </p:cNvPr>
          <p:cNvSpPr txBox="1"/>
          <p:nvPr/>
        </p:nvSpPr>
        <p:spPr>
          <a:xfrm>
            <a:off x="5105399" y="2980627"/>
            <a:ext cx="3543301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Sing us one of the songs of Sion.</a:t>
            </a:r>
          </a:p>
          <a:p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How shall we sing the Lord’s song </a:t>
            </a:r>
          </a:p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in a strange land ?</a:t>
            </a:r>
          </a:p>
        </p:txBody>
      </p:sp>
    </p:spTree>
    <p:extLst>
      <p:ext uri="{BB962C8B-B14F-4D97-AF65-F5344CB8AC3E}">
        <p14:creationId xmlns:p14="http://schemas.microsoft.com/office/powerpoint/2010/main" val="4272836235"/>
      </p:ext>
    </p:extLst>
  </p:cSld>
  <p:clrMapOvr>
    <a:masterClrMapping/>
  </p:clrMapOvr>
  <p:transition spd="med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3FA570D-CE0A-AD70-5715-C3FAB2AB07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730493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657600" imgH="2743200" progId="Photoshop.Image.12">
                  <p:embed/>
                </p:oleObj>
              </mc:Choice>
              <mc:Fallback>
                <p:oleObj name="Image" r:id="rId2" imgW="3657600" imgH="2743200" progId="Photoshop.Image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D3FA570D-CE0A-AD70-5715-C3FAB2AB07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ln w="5715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61AE22C-89B0-540F-17F9-46EF862343AA}"/>
              </a:ext>
            </a:extLst>
          </p:cNvPr>
          <p:cNvSpPr/>
          <p:nvPr/>
        </p:nvSpPr>
        <p:spPr>
          <a:xfrm>
            <a:off x="499201" y="471139"/>
            <a:ext cx="5746485" cy="5837654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54754F-8CCE-E9FF-EC0F-3158F5CDF0E2}"/>
              </a:ext>
            </a:extLst>
          </p:cNvPr>
          <p:cNvSpPr txBox="1"/>
          <p:nvPr/>
        </p:nvSpPr>
        <p:spPr>
          <a:xfrm>
            <a:off x="797386" y="743087"/>
            <a:ext cx="504592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O ye priests of the Lord, bless ye the Lord praise and exalt Him above all for ever. </a:t>
            </a:r>
          </a:p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All that worship the Lord, bless ye the Lord, praise and exalt Him above all for ever. </a:t>
            </a:r>
          </a:p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For His Name only is excellent, and His praise above heaven and earth.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48CB990-271B-B7AE-B53A-E6AD1C48A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509" y="0"/>
            <a:ext cx="2408238" cy="685800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793578"/>
      </p:ext>
    </p:extLst>
  </p:cSld>
  <p:clrMapOvr>
    <a:masterClrMapping/>
  </p:clrMapOvr>
  <p:transition spd="med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6323A675-3140-2EFB-7DFE-5E0F1FFB6A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422399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657600" imgH="2743200" progId="Photoshop.Image.12">
                  <p:embed/>
                </p:oleObj>
              </mc:Choice>
              <mc:Fallback>
                <p:oleObj name="Image" r:id="rId2" imgW="3657600" imgH="2743200" progId="Photoshop.Image.12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6323A675-3140-2EFB-7DFE-5E0F1FFB6A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ln w="5715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E118FC97-D1DE-107D-CA5B-97D43413F3C9}"/>
              </a:ext>
            </a:extLst>
          </p:cNvPr>
          <p:cNvGrpSpPr/>
          <p:nvPr/>
        </p:nvGrpSpPr>
        <p:grpSpPr>
          <a:xfrm>
            <a:off x="255907" y="259153"/>
            <a:ext cx="8648752" cy="4809805"/>
            <a:chOff x="682070" y="279030"/>
            <a:chExt cx="9738945" cy="5416091"/>
          </a:xfrm>
        </p:grpSpPr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41900030-204D-8E69-1C34-BABEEBDD05E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78546869"/>
                </p:ext>
              </p:extLst>
            </p:nvPr>
          </p:nvGraphicFramePr>
          <p:xfrm>
            <a:off x="682070" y="279032"/>
            <a:ext cx="7221452" cy="54160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4" imgW="3657600" imgH="2743200" progId="Photoshop.Image.12">
                    <p:embed/>
                  </p:oleObj>
                </mc:Choice>
                <mc:Fallback>
                  <p:oleObj name="Image" r:id="rId4" imgW="3657600" imgH="2743200" progId="Photoshop.Image.12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41900030-204D-8E69-1C34-BABEEBDD05E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682070" y="279032"/>
                          <a:ext cx="7221452" cy="541608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B16480B-EE85-A9B4-07EE-B290C83DD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535017" y="279030"/>
              <a:ext cx="1885998" cy="5416090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A7B7BCC5-51F2-849D-1C7C-88EDC465C8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7027" y="279032"/>
              <a:ext cx="1901900" cy="5416089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2614B629-4529-EC7A-D59A-9D6CDC2D1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070" y="279032"/>
              <a:ext cx="1895631" cy="5416089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4ED2158C-6C4D-F268-B247-DC11BDA2DC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6225" y="279031"/>
              <a:ext cx="1923798" cy="5416089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B2721194-2102-8C5F-2EED-9722D369C0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6301" y="279030"/>
              <a:ext cx="1921342" cy="5416089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A8B884F-D6A1-DE23-26D1-FBDB4D02D9F8}"/>
              </a:ext>
            </a:extLst>
          </p:cNvPr>
          <p:cNvSpPr/>
          <p:nvPr/>
        </p:nvSpPr>
        <p:spPr>
          <a:xfrm>
            <a:off x="255907" y="5287617"/>
            <a:ext cx="8648752" cy="1202635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8772E6-23FC-8CAB-36E3-ACA5FFE823EA}"/>
              </a:ext>
            </a:extLst>
          </p:cNvPr>
          <p:cNvSpPr txBox="1"/>
          <p:nvPr/>
        </p:nvSpPr>
        <p:spPr>
          <a:xfrm>
            <a:off x="495300" y="5456583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Perpetua Titling MT" panose="02020502060505020804" pitchFamily="18" charset="0"/>
              </a:rPr>
              <a:t>Hallelujah !</a:t>
            </a:r>
          </a:p>
        </p:txBody>
      </p:sp>
    </p:spTree>
    <p:extLst>
      <p:ext uri="{BB962C8B-B14F-4D97-AF65-F5344CB8AC3E}">
        <p14:creationId xmlns:p14="http://schemas.microsoft.com/office/powerpoint/2010/main" val="657141199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CE5384B-30CA-6E2E-ECBE-17AA1C123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3" r="36488"/>
          <a:stretch/>
        </p:blipFill>
        <p:spPr bwMode="auto">
          <a:xfrm>
            <a:off x="-1" y="0"/>
            <a:ext cx="4533901" cy="686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3B5F8F-D873-51D1-BE9C-89FDB324A0B1}"/>
              </a:ext>
            </a:extLst>
          </p:cNvPr>
          <p:cNvSpPr/>
          <p:nvPr/>
        </p:nvSpPr>
        <p:spPr>
          <a:xfrm>
            <a:off x="4610103" y="0"/>
            <a:ext cx="4533898" cy="685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DACD63-8CBB-9069-8586-1BFAD7807332}"/>
              </a:ext>
            </a:extLst>
          </p:cNvPr>
          <p:cNvSpPr txBox="1"/>
          <p:nvPr/>
        </p:nvSpPr>
        <p:spPr>
          <a:xfrm>
            <a:off x="4610102" y="530318"/>
            <a:ext cx="4533897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Soprano solo &amp; CHORUS OF JEWISH WOMEN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877C8A-FB64-BFB9-D0C4-544F59738183}"/>
              </a:ext>
            </a:extLst>
          </p:cNvPr>
          <p:cNvSpPr txBox="1"/>
          <p:nvPr/>
        </p:nvSpPr>
        <p:spPr>
          <a:xfrm>
            <a:off x="5307290" y="2960410"/>
            <a:ext cx="31395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If I forget thee, </a:t>
            </a:r>
          </a:p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O Jerusalem, let my right hand forget her cunning.</a:t>
            </a:r>
          </a:p>
          <a:p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248064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C09DA-42B7-D1F7-34B8-ED4D3D855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55DBE0A-EF0C-C960-1AD4-237ABFDFD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6"/>
          <a:stretch/>
        </p:blipFill>
        <p:spPr bwMode="auto">
          <a:xfrm>
            <a:off x="-1" y="0"/>
            <a:ext cx="4533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E33E52-EEDF-1989-D652-03C62DF32D52}"/>
              </a:ext>
            </a:extLst>
          </p:cNvPr>
          <p:cNvSpPr/>
          <p:nvPr/>
        </p:nvSpPr>
        <p:spPr>
          <a:xfrm>
            <a:off x="4610102" y="0"/>
            <a:ext cx="4533898" cy="685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9FB0F7-FBF3-06E1-4877-A99CFD924362}"/>
              </a:ext>
            </a:extLst>
          </p:cNvPr>
          <p:cNvSpPr txBox="1"/>
          <p:nvPr/>
        </p:nvSpPr>
        <p:spPr>
          <a:xfrm>
            <a:off x="4610100" y="552239"/>
            <a:ext cx="453390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Soprano solo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Perpetua Titling MT" panose="02020502060505020804" pitchFamily="18" charset="0"/>
              </a:rPr>
              <a:t>&amp; CHORUS OF JEWISH WOMEN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44109E-D780-53C5-B0AE-0E986C60E69F}"/>
              </a:ext>
            </a:extLst>
          </p:cNvPr>
          <p:cNvSpPr txBox="1"/>
          <p:nvPr/>
        </p:nvSpPr>
        <p:spPr>
          <a:xfrm>
            <a:off x="5169340" y="2479214"/>
            <a:ext cx="356804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If I do not remember thee, let my tongue cleave to the roof of my mouth ; yea, if I prefer not Jerusalem in the day of my mirth.</a:t>
            </a:r>
          </a:p>
        </p:txBody>
      </p:sp>
    </p:spTree>
    <p:extLst>
      <p:ext uri="{BB962C8B-B14F-4D97-AF65-F5344CB8AC3E}">
        <p14:creationId xmlns:p14="http://schemas.microsoft.com/office/powerpoint/2010/main" val="1290094339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3146</TotalTime>
  <Words>1993</Words>
  <Application>Microsoft Office PowerPoint</Application>
  <PresentationFormat>On-screen Show (4:3)</PresentationFormat>
  <Paragraphs>211</Paragraphs>
  <Slides>71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8" baseType="lpstr">
      <vt:lpstr>Aptos</vt:lpstr>
      <vt:lpstr>Aptos Display</vt:lpstr>
      <vt:lpstr>Arial</vt:lpstr>
      <vt:lpstr>Perpetua Titling MT</vt:lpstr>
      <vt:lpstr>Verdana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Fielding</dc:creator>
  <cp:lastModifiedBy>David Fielding</cp:lastModifiedBy>
  <cp:revision>17</cp:revision>
  <dcterms:created xsi:type="dcterms:W3CDTF">2024-02-06T16:22:55Z</dcterms:created>
  <dcterms:modified xsi:type="dcterms:W3CDTF">2024-02-22T21:14:00Z</dcterms:modified>
</cp:coreProperties>
</file>